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5" r:id="rId3"/>
    <p:sldId id="257" r:id="rId4"/>
    <p:sldId id="282" r:id="rId5"/>
    <p:sldId id="284" r:id="rId6"/>
    <p:sldId id="285" r:id="rId7"/>
    <p:sldId id="286" r:id="rId8"/>
    <p:sldId id="287" r:id="rId9"/>
    <p:sldId id="288" r:id="rId10"/>
    <p:sldId id="269" r:id="rId11"/>
    <p:sldId id="270" r:id="rId12"/>
    <p:sldId id="279" r:id="rId13"/>
    <p:sldId id="258" r:id="rId14"/>
    <p:sldId id="267" r:id="rId15"/>
    <p:sldId id="268" r:id="rId16"/>
    <p:sldId id="295" r:id="rId17"/>
    <p:sldId id="296" r:id="rId18"/>
    <p:sldId id="290" r:id="rId19"/>
    <p:sldId id="309" r:id="rId20"/>
    <p:sldId id="310" r:id="rId21"/>
    <p:sldId id="311" r:id="rId22"/>
    <p:sldId id="312" r:id="rId23"/>
    <p:sldId id="306" r:id="rId24"/>
    <p:sldId id="307" r:id="rId25"/>
    <p:sldId id="313" r:id="rId26"/>
    <p:sldId id="314" r:id="rId27"/>
    <p:sldId id="315" r:id="rId28"/>
    <p:sldId id="316" r:id="rId29"/>
    <p:sldId id="321" r:id="rId30"/>
    <p:sldId id="322" r:id="rId31"/>
    <p:sldId id="324" r:id="rId32"/>
    <p:sldId id="323" r:id="rId33"/>
    <p:sldId id="317" r:id="rId34"/>
    <p:sldId id="318" r:id="rId35"/>
    <p:sldId id="319" r:id="rId36"/>
    <p:sldId id="308" r:id="rId37"/>
    <p:sldId id="326" r:id="rId38"/>
    <p:sldId id="327" r:id="rId39"/>
    <p:sldId id="328" r:id="rId40"/>
    <p:sldId id="329" r:id="rId41"/>
    <p:sldId id="330" r:id="rId42"/>
    <p:sldId id="331" r:id="rId43"/>
    <p:sldId id="332" r:id="rId44"/>
    <p:sldId id="333" r:id="rId45"/>
    <p:sldId id="334" r:id="rId46"/>
    <p:sldId id="335" r:id="rId4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89" d="100"/>
          <a:sy n="89" d="100"/>
        </p:scale>
        <p:origin x="102"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C833450E-5342-423D-830A-A5287DFCC96B}" type="datetimeFigureOut">
              <a:rPr lang="es-CL" smtClean="0"/>
              <a:t>29-11-2017</a:t>
            </a:fld>
            <a:endParaRPr lang="es-CL"/>
          </a:p>
        </p:txBody>
      </p:sp>
      <p:sp>
        <p:nvSpPr>
          <p:cNvPr id="8" name="Slide Number Placeholder 7"/>
          <p:cNvSpPr>
            <a:spLocks noGrp="1"/>
          </p:cNvSpPr>
          <p:nvPr>
            <p:ph type="sldNum" sz="quarter" idx="11"/>
          </p:nvPr>
        </p:nvSpPr>
        <p:spPr/>
        <p:txBody>
          <a:bodyPr/>
          <a:lstStyle/>
          <a:p>
            <a:fld id="{1E9E714B-796D-4D53-85A3-FF408BCE3C3A}" type="slidenum">
              <a:rPr lang="es-CL" smtClean="0"/>
              <a:t>‹Nº›</a:t>
            </a:fld>
            <a:endParaRPr lang="es-CL"/>
          </a:p>
        </p:txBody>
      </p:sp>
      <p:sp>
        <p:nvSpPr>
          <p:cNvPr id="9" name="Footer Placeholder 8"/>
          <p:cNvSpPr>
            <a:spLocks noGrp="1"/>
          </p:cNvSpPr>
          <p:nvPr>
            <p:ph type="ftr" sz="quarter" idx="12"/>
          </p:nvPr>
        </p:nvSpPr>
        <p:spPr/>
        <p:txBody>
          <a:bodyPr/>
          <a:lstStyle/>
          <a:p>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833450E-5342-423D-830A-A5287DFCC96B}" type="datetimeFigureOut">
              <a:rPr lang="es-CL" smtClean="0"/>
              <a:t>29-11-2017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E9E714B-796D-4D53-85A3-FF408BCE3C3A}"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833450E-5342-423D-830A-A5287DFCC96B}" type="datetimeFigureOut">
              <a:rPr lang="es-CL" smtClean="0"/>
              <a:t>29-11-2017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E9E714B-796D-4D53-85A3-FF408BCE3C3A}"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C833450E-5342-423D-830A-A5287DFCC96B}" type="datetimeFigureOut">
              <a:rPr lang="es-CL" smtClean="0"/>
              <a:t>29-11-2017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E9E714B-796D-4D53-85A3-FF408BCE3C3A}"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833450E-5342-423D-830A-A5287DFCC96B}" type="datetimeFigureOut">
              <a:rPr lang="es-CL" smtClean="0"/>
              <a:t>29-11-2017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E9E714B-796D-4D53-85A3-FF408BCE3C3A}" type="slidenum">
              <a:rPr lang="es-CL" smtClean="0"/>
              <a:t>‹Nº›</a:t>
            </a:fld>
            <a:endParaRPr lang="es-C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C833450E-5342-423D-830A-A5287DFCC96B}" type="datetimeFigureOut">
              <a:rPr lang="es-CL" smtClean="0"/>
              <a:t>29-11-2017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E9E714B-796D-4D53-85A3-FF408BCE3C3A}" type="slidenum">
              <a:rPr lang="es-CL" smtClean="0"/>
              <a:t>‹Nº›</a:t>
            </a:fld>
            <a:endParaRPr lang="es-CL"/>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833450E-5342-423D-830A-A5287DFCC96B}" type="datetimeFigureOut">
              <a:rPr lang="es-CL" smtClean="0"/>
              <a:t>29-11-2017</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E9E714B-796D-4D53-85A3-FF408BCE3C3A}" type="slidenum">
              <a:rPr lang="es-CL" smtClean="0"/>
              <a:t>‹Nº›</a:t>
            </a:fld>
            <a:endParaRPr lang="es-CL"/>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833450E-5342-423D-830A-A5287DFCC96B}" type="datetimeFigureOut">
              <a:rPr lang="es-CL" smtClean="0"/>
              <a:t>29-11-2017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E9E714B-796D-4D53-85A3-FF408BCE3C3A}"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3450E-5342-423D-830A-A5287DFCC96B}" type="datetimeFigureOut">
              <a:rPr lang="es-CL" smtClean="0"/>
              <a:t>29-11-2017</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E9E714B-796D-4D53-85A3-FF408BCE3C3A}"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833450E-5342-423D-830A-A5287DFCC96B}" type="datetimeFigureOut">
              <a:rPr lang="es-CL" smtClean="0"/>
              <a:t>29-11-2017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E9E714B-796D-4D53-85A3-FF408BCE3C3A}"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833450E-5342-423D-830A-A5287DFCC96B}" type="datetimeFigureOut">
              <a:rPr lang="es-CL" smtClean="0"/>
              <a:t>29-11-2017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E9E714B-796D-4D53-85A3-FF408BCE3C3A}"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833450E-5342-423D-830A-A5287DFCC96B}" type="datetimeFigureOut">
              <a:rPr lang="es-CL" smtClean="0"/>
              <a:t>29-11-2017</a:t>
            </a:fld>
            <a:endParaRPr lang="es-C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C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9E714B-796D-4D53-85A3-FF408BCE3C3A}" type="slidenum">
              <a:rPr lang="es-CL" smtClean="0"/>
              <a:t>‹Nº›</a:t>
            </a:fld>
            <a:endParaRPr lang="es-C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a:bodyPr>
          <a:lstStyle/>
          <a:p>
            <a:r>
              <a:rPr lang="es-ES" dirty="0" smtClean="0"/>
              <a:t>Montoya.- </a:t>
            </a:r>
            <a:endParaRPr lang="es-CL" dirty="0" smtClean="0"/>
          </a:p>
        </p:txBody>
      </p:sp>
      <p:sp>
        <p:nvSpPr>
          <p:cNvPr id="4" name="3 Rectángulo"/>
          <p:cNvSpPr/>
          <p:nvPr/>
        </p:nvSpPr>
        <p:spPr>
          <a:xfrm>
            <a:off x="0" y="490943"/>
            <a:ext cx="9143999" cy="2800767"/>
          </a:xfrm>
          <a:prstGeom prst="rect">
            <a:avLst/>
          </a:prstGeom>
          <a:noFill/>
        </p:spPr>
        <p:txBody>
          <a:bodyPr wrap="square" lIns="91440" tIns="45720" rIns="91440" bIns="45720">
            <a:spAutoFit/>
          </a:bodyPr>
          <a:lstStyle/>
          <a:p>
            <a:pPr algn="ctr"/>
            <a:r>
              <a:rPr lang="es-ES"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Segunda ley de la termodinámica</a:t>
            </a:r>
            <a:endParaRPr lang="es-ES"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69801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effectLst/>
              </a:rPr>
              <a:t>Criterio de signos en </a:t>
            </a:r>
            <a:r>
              <a:rPr lang="es-CL" dirty="0" smtClean="0">
                <a:effectLst/>
              </a:rPr>
              <a:t>termodinámica</a:t>
            </a:r>
            <a:endParaRPr lang="es-CL" dirty="0"/>
          </a:p>
        </p:txBody>
      </p:sp>
      <p:sp>
        <p:nvSpPr>
          <p:cNvPr id="3" name="2 Marcador de contenido"/>
          <p:cNvSpPr>
            <a:spLocks noGrp="1"/>
          </p:cNvSpPr>
          <p:nvPr>
            <p:ph idx="1"/>
          </p:nvPr>
        </p:nvSpPr>
        <p:spPr/>
        <p:txBody>
          <a:bodyPr>
            <a:normAutofit/>
          </a:bodyPr>
          <a:lstStyle/>
          <a:p>
            <a:r>
              <a:rPr lang="es-CL" sz="1600" dirty="0">
                <a:solidFill>
                  <a:schemeClr val="tx1"/>
                </a:solidFill>
                <a:latin typeface="Arial" pitchFamily="34" charset="0"/>
                <a:cs typeface="Arial" pitchFamily="34" charset="0"/>
              </a:rPr>
              <a:t>Existen dos criterios de signos </a:t>
            </a:r>
            <a:r>
              <a:rPr lang="es-CL" sz="1600" dirty="0" smtClean="0">
                <a:solidFill>
                  <a:schemeClr val="tx1"/>
                </a:solidFill>
                <a:latin typeface="Arial" pitchFamily="34" charset="0"/>
                <a:cs typeface="Arial" pitchFamily="34" charset="0"/>
              </a:rPr>
              <a:t>en </a:t>
            </a:r>
            <a:r>
              <a:rPr lang="es-CL" sz="1600" dirty="0">
                <a:solidFill>
                  <a:schemeClr val="tx1"/>
                </a:solidFill>
                <a:latin typeface="Arial" pitchFamily="34" charset="0"/>
                <a:cs typeface="Arial" pitchFamily="34" charset="0"/>
              </a:rPr>
              <a:t>termodinámica para relacionar el trabajo y el calor que </a:t>
            </a:r>
            <a:r>
              <a:rPr lang="es-CL" sz="1600" dirty="0" smtClean="0">
                <a:solidFill>
                  <a:schemeClr val="tx1"/>
                </a:solidFill>
                <a:latin typeface="Arial" pitchFamily="34" charset="0"/>
                <a:cs typeface="Arial" pitchFamily="34" charset="0"/>
              </a:rPr>
              <a:t>intercambia un sistema con el entorno:</a:t>
            </a:r>
          </a:p>
          <a:p>
            <a:pPr marL="0" indent="0">
              <a:buNone/>
            </a:pPr>
            <a:endParaRPr lang="es-CL" sz="1600" dirty="0" smtClean="0">
              <a:solidFill>
                <a:schemeClr val="tx1"/>
              </a:solidFill>
              <a:latin typeface="Arial" pitchFamily="34" charset="0"/>
              <a:cs typeface="Arial" pitchFamily="34" charset="0"/>
            </a:endParaRPr>
          </a:p>
          <a:p>
            <a:r>
              <a:rPr lang="es-CL" sz="1600" b="1" dirty="0">
                <a:solidFill>
                  <a:schemeClr val="tx1"/>
                </a:solidFill>
              </a:rPr>
              <a:t>Criterio de la IUPAC: </a:t>
            </a:r>
            <a:r>
              <a:rPr lang="es-CL" sz="1600" dirty="0">
                <a:solidFill>
                  <a:schemeClr val="tx1"/>
                </a:solidFill>
              </a:rPr>
              <a:t>Se considera positivo todo lo que aumenta la energía del sistema, es decir, calor recibido y trabajo recibido</a:t>
            </a:r>
          </a:p>
          <a:p>
            <a:pPr marL="0" indent="0">
              <a:buNone/>
            </a:pPr>
            <a:r>
              <a:rPr lang="es-CL" sz="1600" dirty="0"/>
              <a:t/>
            </a:r>
            <a:br>
              <a:rPr lang="es-CL" sz="1600" dirty="0"/>
            </a:br>
            <a:endParaRPr lang="es-CL" sz="1600" dirty="0">
              <a:solidFill>
                <a:schemeClr val="tx1"/>
              </a:solidFill>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40968"/>
            <a:ext cx="8177571" cy="28083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82302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effectLst/>
              </a:rPr>
              <a:t>Criterio de signos en termodinámica</a:t>
            </a:r>
            <a:endParaRPr lang="es-CL" dirty="0"/>
          </a:p>
        </p:txBody>
      </p:sp>
      <p:sp>
        <p:nvSpPr>
          <p:cNvPr id="3" name="2 Marcador de contenido"/>
          <p:cNvSpPr>
            <a:spLocks noGrp="1"/>
          </p:cNvSpPr>
          <p:nvPr>
            <p:ph idx="1"/>
          </p:nvPr>
        </p:nvSpPr>
        <p:spPr/>
        <p:txBody>
          <a:bodyPr>
            <a:normAutofit/>
          </a:bodyPr>
          <a:lstStyle/>
          <a:p>
            <a:r>
              <a:rPr lang="es-CL" sz="1600" b="1" dirty="0">
                <a:solidFill>
                  <a:schemeClr val="tx1"/>
                </a:solidFill>
                <a:latin typeface="Arial" pitchFamily="34" charset="0"/>
                <a:cs typeface="Arial" pitchFamily="34" charset="0"/>
              </a:rPr>
              <a:t>Criterio Tradicional: </a:t>
            </a:r>
            <a:r>
              <a:rPr lang="es-CL" sz="1600" dirty="0">
                <a:solidFill>
                  <a:schemeClr val="tx1"/>
                </a:solidFill>
                <a:latin typeface="Arial" pitchFamily="34" charset="0"/>
                <a:cs typeface="Arial" pitchFamily="34" charset="0"/>
              </a:rPr>
              <a:t>Se considera positivo el calor recibido por el sistema y el trabajo que realiza el sistema sobre el entorno. Este criterio es </a:t>
            </a:r>
            <a:r>
              <a:rPr lang="es-CL" sz="1600" dirty="0" smtClean="0">
                <a:solidFill>
                  <a:schemeClr val="tx1"/>
                </a:solidFill>
                <a:latin typeface="Arial" pitchFamily="34" charset="0"/>
                <a:cs typeface="Arial" pitchFamily="34" charset="0"/>
              </a:rPr>
              <a:t>útil </a:t>
            </a:r>
            <a:r>
              <a:rPr lang="es-CL" sz="1600" dirty="0">
                <a:solidFill>
                  <a:schemeClr val="tx1"/>
                </a:solidFill>
                <a:latin typeface="Arial" pitchFamily="34" charset="0"/>
                <a:cs typeface="Arial" pitchFamily="34" charset="0"/>
              </a:rPr>
              <a:t>en el estudio de máquinas térmicas en el que interesa que el trabajo realizado por las máquinas </a:t>
            </a:r>
            <a:r>
              <a:rPr lang="es-CL" sz="1600" dirty="0" smtClean="0">
                <a:solidFill>
                  <a:schemeClr val="tx1"/>
                </a:solidFill>
                <a:latin typeface="Arial" pitchFamily="34" charset="0"/>
                <a:cs typeface="Arial" pitchFamily="34" charset="0"/>
              </a:rPr>
              <a:t>sea </a:t>
            </a:r>
            <a:r>
              <a:rPr lang="es-CL" sz="1600" dirty="0">
                <a:solidFill>
                  <a:schemeClr val="tx1"/>
                </a:solidFill>
                <a:latin typeface="Arial" pitchFamily="34" charset="0"/>
                <a:cs typeface="Arial" pitchFamily="34" charset="0"/>
              </a:rPr>
              <a:t>positivo</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52936"/>
            <a:ext cx="8345988" cy="29035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3148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76672"/>
            <a:ext cx="9144000" cy="2736304"/>
          </a:xfrm>
        </p:spPr>
        <p:txBody>
          <a:bodyPr/>
          <a:lstStyle/>
          <a:p>
            <a:r>
              <a:rPr lang="es-CL" sz="7200" dirty="0"/>
              <a:t>Leyes de </a:t>
            </a:r>
            <a:r>
              <a:rPr lang="es-CL" sz="7200" dirty="0" smtClean="0"/>
              <a:t>la </a:t>
            </a:r>
            <a:r>
              <a:rPr lang="es-CL" sz="7200" dirty="0"/>
              <a:t>termodinámica</a:t>
            </a:r>
          </a:p>
        </p:txBody>
      </p:sp>
      <p:sp>
        <p:nvSpPr>
          <p:cNvPr id="3" name="2 Marcador de contenido"/>
          <p:cNvSpPr>
            <a:spLocks noGrp="1"/>
          </p:cNvSpPr>
          <p:nvPr>
            <p:ph idx="1"/>
          </p:nvPr>
        </p:nvSpPr>
        <p:spPr>
          <a:xfrm>
            <a:off x="467544" y="3429000"/>
            <a:ext cx="8229600" cy="2697163"/>
          </a:xfrm>
        </p:spPr>
        <p:txBody>
          <a:bodyPr numCol="2">
            <a:normAutofit/>
          </a:bodyPr>
          <a:lstStyle/>
          <a:p>
            <a:pPr marL="0" indent="0">
              <a:buNone/>
            </a:pPr>
            <a:endParaRPr lang="es-CL" sz="1600" dirty="0" smtClean="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Ley Cero de la Termodinámica o de equilibrio </a:t>
            </a:r>
            <a:r>
              <a:rPr lang="es-CL" sz="1600" dirty="0" smtClean="0">
                <a:solidFill>
                  <a:schemeClr val="tx1"/>
                </a:solidFill>
                <a:latin typeface="Arial" pitchFamily="34" charset="0"/>
                <a:cs typeface="Arial" pitchFamily="34" charset="0"/>
              </a:rPr>
              <a:t>térmico</a:t>
            </a:r>
            <a:r>
              <a:rPr lang="es-CL" sz="1600" dirty="0">
                <a:solidFill>
                  <a:schemeClr val="tx1"/>
                </a:solidFill>
                <a:latin typeface="Arial" pitchFamily="34" charset="0"/>
                <a:cs typeface="Arial" pitchFamily="34" charset="0"/>
              </a:rPr>
              <a:t>.</a:t>
            </a:r>
            <a:endParaRPr lang="es-CL" sz="1600" dirty="0" smtClean="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Primera Ley de la Termodinámica o principio de conservación de la </a:t>
            </a:r>
            <a:r>
              <a:rPr lang="es-CL" sz="1600" dirty="0" smtClean="0">
                <a:solidFill>
                  <a:schemeClr val="tx1"/>
                </a:solidFill>
                <a:latin typeface="Arial" pitchFamily="34" charset="0"/>
                <a:cs typeface="Arial" pitchFamily="34" charset="0"/>
              </a:rPr>
              <a:t>energía.</a:t>
            </a:r>
          </a:p>
          <a:p>
            <a:endParaRPr lang="es-CL" sz="1600" dirty="0" smtClean="0">
              <a:solidFill>
                <a:schemeClr val="tx1"/>
              </a:solidFill>
              <a:latin typeface="Arial" pitchFamily="34" charset="0"/>
              <a:cs typeface="Arial" pitchFamily="34" charset="0"/>
            </a:endParaRPr>
          </a:p>
          <a:p>
            <a:endParaRPr lang="es-CL" sz="1600" dirty="0">
              <a:solidFill>
                <a:schemeClr val="tx1"/>
              </a:solidFill>
              <a:latin typeface="Arial" pitchFamily="34" charset="0"/>
              <a:cs typeface="Arial" pitchFamily="34" charset="0"/>
            </a:endParaRPr>
          </a:p>
          <a:p>
            <a:endParaRPr lang="es-CL" sz="1600" dirty="0" smtClean="0">
              <a:solidFill>
                <a:schemeClr val="tx1"/>
              </a:solidFill>
              <a:latin typeface="Arial" pitchFamily="34" charset="0"/>
              <a:cs typeface="Arial" pitchFamily="34" charset="0"/>
            </a:endParaRPr>
          </a:p>
          <a:p>
            <a:endParaRPr lang="es-CL" sz="1600" dirty="0" smtClean="0">
              <a:solidFill>
                <a:schemeClr val="tx1"/>
              </a:solidFill>
              <a:latin typeface="Arial" pitchFamily="34" charset="0"/>
              <a:cs typeface="Arial" pitchFamily="34" charset="0"/>
            </a:endParaRPr>
          </a:p>
          <a:p>
            <a:endParaRPr lang="es-CL" sz="1600" dirty="0" smtClean="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Segunda Ley de la Termodinámica.</a:t>
            </a:r>
          </a:p>
          <a:p>
            <a:r>
              <a:rPr lang="es-CL" sz="1600" dirty="0">
                <a:solidFill>
                  <a:schemeClr val="tx1"/>
                </a:solidFill>
                <a:latin typeface="Arial" pitchFamily="34" charset="0"/>
                <a:cs typeface="Arial" pitchFamily="34" charset="0"/>
              </a:rPr>
              <a:t>Tercera Ley de la Termodinámica.</a:t>
            </a:r>
          </a:p>
          <a:p>
            <a:endParaRPr lang="es-CL" sz="1600" dirty="0">
              <a:solidFill>
                <a:schemeClr val="tx1"/>
              </a:solidFill>
            </a:endParaRPr>
          </a:p>
        </p:txBody>
      </p:sp>
    </p:spTree>
    <p:extLst>
      <p:ext uri="{BB962C8B-B14F-4D97-AF65-F5344CB8AC3E}">
        <p14:creationId xmlns:p14="http://schemas.microsoft.com/office/powerpoint/2010/main" val="4121421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Leyes de la termodinámica</a:t>
            </a:r>
            <a:endParaRPr lang="es-CL" dirty="0"/>
          </a:p>
        </p:txBody>
      </p:sp>
      <p:sp>
        <p:nvSpPr>
          <p:cNvPr id="3" name="2 Marcador de contenido"/>
          <p:cNvSpPr>
            <a:spLocks noGrp="1"/>
          </p:cNvSpPr>
          <p:nvPr>
            <p:ph idx="1"/>
          </p:nvPr>
        </p:nvSpPr>
        <p:spPr/>
        <p:txBody>
          <a:bodyPr>
            <a:normAutofit/>
          </a:bodyPr>
          <a:lstStyle/>
          <a:p>
            <a:pPr>
              <a:lnSpc>
                <a:spcPct val="90000"/>
              </a:lnSpc>
              <a:spcBef>
                <a:spcPct val="0"/>
              </a:spcBef>
              <a:buClrTx/>
              <a:buFontTx/>
              <a:buNone/>
            </a:pPr>
            <a:endParaRPr lang="es-CL" sz="1600" dirty="0" smtClean="0">
              <a:solidFill>
                <a:schemeClr val="tx1"/>
              </a:solidFill>
              <a:latin typeface="Arial" pitchFamily="34" charset="0"/>
              <a:cs typeface="Arial" pitchFamily="34" charset="0"/>
            </a:endParaRPr>
          </a:p>
          <a:p>
            <a:pPr>
              <a:lnSpc>
                <a:spcPct val="90000"/>
              </a:lnSpc>
              <a:spcBef>
                <a:spcPct val="0"/>
              </a:spcBef>
            </a:pPr>
            <a:r>
              <a:rPr lang="es-CL" sz="2000" b="1" dirty="0">
                <a:solidFill>
                  <a:schemeClr val="tx1"/>
                </a:solidFill>
                <a:latin typeface="Arial" pitchFamily="34" charset="0"/>
                <a:cs typeface="Arial" pitchFamily="34" charset="0"/>
              </a:rPr>
              <a:t>Ley Cero de la </a:t>
            </a:r>
            <a:r>
              <a:rPr lang="es-CL" sz="2000" b="1" dirty="0" smtClean="0">
                <a:solidFill>
                  <a:schemeClr val="tx1"/>
                </a:solidFill>
                <a:latin typeface="Arial" pitchFamily="34" charset="0"/>
                <a:cs typeface="Arial" pitchFamily="34" charset="0"/>
              </a:rPr>
              <a:t>Termodinámica o de equilibrio térmico: </a:t>
            </a:r>
          </a:p>
          <a:p>
            <a:pPr>
              <a:lnSpc>
                <a:spcPct val="90000"/>
              </a:lnSpc>
              <a:spcBef>
                <a:spcPct val="0"/>
              </a:spcBef>
            </a:pPr>
            <a:endParaRPr lang="es-CL" sz="1600" b="1" dirty="0">
              <a:solidFill>
                <a:schemeClr val="tx1"/>
              </a:solidFill>
              <a:latin typeface="Arial" pitchFamily="34" charset="0"/>
              <a:cs typeface="Arial" pitchFamily="34" charset="0"/>
            </a:endParaRPr>
          </a:p>
          <a:p>
            <a:pPr>
              <a:lnSpc>
                <a:spcPct val="90000"/>
              </a:lnSpc>
              <a:spcBef>
                <a:spcPct val="0"/>
              </a:spcBef>
            </a:pPr>
            <a:r>
              <a:rPr lang="es-CL" sz="1600" dirty="0" smtClean="0">
                <a:solidFill>
                  <a:schemeClr val="tx1"/>
                </a:solidFill>
                <a:latin typeface="Arial" pitchFamily="34" charset="0"/>
                <a:cs typeface="Arial" pitchFamily="34" charset="0"/>
              </a:rPr>
              <a:t>El </a:t>
            </a:r>
            <a:r>
              <a:rPr lang="es-CL" sz="1600" dirty="0">
                <a:solidFill>
                  <a:schemeClr val="tx1"/>
                </a:solidFill>
                <a:latin typeface="Arial" pitchFamily="34" charset="0"/>
                <a:cs typeface="Arial" pitchFamily="34" charset="0"/>
              </a:rPr>
              <a:t>equilibrio térmico </a:t>
            </a:r>
            <a:r>
              <a:rPr lang="es-CL" sz="1600" dirty="0" smtClean="0">
                <a:solidFill>
                  <a:schemeClr val="tx1"/>
                </a:solidFill>
                <a:latin typeface="Arial" pitchFamily="34" charset="0"/>
                <a:cs typeface="Arial" pitchFamily="34" charset="0"/>
              </a:rPr>
              <a:t>se entiende como </a:t>
            </a:r>
            <a:r>
              <a:rPr lang="es-CL" sz="1600" dirty="0">
                <a:solidFill>
                  <a:schemeClr val="tx1"/>
                </a:solidFill>
                <a:latin typeface="Arial" pitchFamily="34" charset="0"/>
                <a:cs typeface="Arial" pitchFamily="34" charset="0"/>
              </a:rPr>
              <a:t>el estado en el cual los </a:t>
            </a:r>
            <a:r>
              <a:rPr lang="es-CL" sz="1600" dirty="0" smtClean="0">
                <a:solidFill>
                  <a:schemeClr val="tx1"/>
                </a:solidFill>
                <a:latin typeface="Arial" pitchFamily="34" charset="0"/>
                <a:cs typeface="Arial" pitchFamily="34" charset="0"/>
              </a:rPr>
              <a:t>sistemas equilibrados </a:t>
            </a:r>
            <a:r>
              <a:rPr lang="es-CL" sz="1600" dirty="0">
                <a:solidFill>
                  <a:schemeClr val="tx1"/>
                </a:solidFill>
                <a:latin typeface="Arial" pitchFamily="34" charset="0"/>
                <a:cs typeface="Arial" pitchFamily="34" charset="0"/>
              </a:rPr>
              <a:t>tienen la misma temperatura</a:t>
            </a:r>
            <a:r>
              <a:rPr lang="es-CL" sz="1600" dirty="0" smtClean="0">
                <a:solidFill>
                  <a:schemeClr val="tx1"/>
                </a:solidFill>
                <a:latin typeface="Arial" pitchFamily="34" charset="0"/>
                <a:cs typeface="Arial" pitchFamily="34" charset="0"/>
              </a:rPr>
              <a:t>.</a:t>
            </a:r>
          </a:p>
          <a:p>
            <a:pPr>
              <a:lnSpc>
                <a:spcPct val="90000"/>
              </a:lnSpc>
              <a:spcBef>
                <a:spcPct val="0"/>
              </a:spcBef>
            </a:pPr>
            <a:r>
              <a:rPr lang="es-CL" sz="1600" dirty="0" smtClean="0">
                <a:solidFill>
                  <a:schemeClr val="tx1"/>
                </a:solidFill>
                <a:latin typeface="Arial" pitchFamily="34" charset="0"/>
                <a:cs typeface="Arial" pitchFamily="34" charset="0"/>
              </a:rPr>
              <a:t>Esta </a:t>
            </a:r>
            <a:r>
              <a:rPr lang="es-CL" sz="1600" dirty="0">
                <a:solidFill>
                  <a:schemeClr val="tx1"/>
                </a:solidFill>
                <a:latin typeface="Arial" pitchFamily="34" charset="0"/>
                <a:cs typeface="Arial" pitchFamily="34" charset="0"/>
              </a:rPr>
              <a:t>ley dice </a:t>
            </a:r>
            <a:r>
              <a:rPr lang="es-CL" sz="1600" dirty="0" smtClean="0">
                <a:solidFill>
                  <a:schemeClr val="tx1"/>
                </a:solidFill>
                <a:latin typeface="Arial" pitchFamily="34" charset="0"/>
                <a:cs typeface="Arial" pitchFamily="34" charset="0"/>
              </a:rPr>
              <a:t>que “si dos sistemas A y B están en equilibrio térmico con un tercero C, A y B también están en equilibrio térmico entre si".</a:t>
            </a:r>
          </a:p>
          <a:p>
            <a:pPr>
              <a:lnSpc>
                <a:spcPct val="90000"/>
              </a:lnSpc>
              <a:spcBef>
                <a:spcPct val="0"/>
              </a:spcBef>
            </a:pPr>
            <a:endParaRPr lang="es-CL" sz="1600" dirty="0" smtClean="0">
              <a:solidFill>
                <a:schemeClr val="tx1"/>
              </a:solidFill>
              <a:latin typeface="Arial" pitchFamily="34" charset="0"/>
              <a:cs typeface="Arial" pitchFamily="34" charset="0"/>
            </a:endParaRPr>
          </a:p>
          <a:p>
            <a:pPr>
              <a:lnSpc>
                <a:spcPct val="90000"/>
              </a:lnSpc>
              <a:spcBef>
                <a:spcPct val="0"/>
              </a:spcBef>
            </a:pPr>
            <a:r>
              <a:rPr lang="es-CL" sz="1600" dirty="0">
                <a:solidFill>
                  <a:schemeClr val="tx1"/>
                </a:solidFill>
                <a:latin typeface="Arial" pitchFamily="34" charset="0"/>
                <a:cs typeface="Arial" pitchFamily="34" charset="0"/>
              </a:rPr>
              <a:t>En palabras simples: </a:t>
            </a:r>
            <a:r>
              <a:rPr lang="es-CL" sz="1600" dirty="0" smtClean="0">
                <a:solidFill>
                  <a:schemeClr val="tx1"/>
                </a:solidFill>
                <a:latin typeface="Arial" pitchFamily="34" charset="0"/>
                <a:cs typeface="Arial" pitchFamily="34" charset="0"/>
              </a:rPr>
              <a:t>Si </a:t>
            </a:r>
            <a:r>
              <a:rPr lang="es-CL" sz="1600" dirty="0">
                <a:solidFill>
                  <a:schemeClr val="tx1"/>
                </a:solidFill>
                <a:latin typeface="Arial" pitchFamily="34" charset="0"/>
                <a:cs typeface="Arial" pitchFamily="34" charset="0"/>
              </a:rPr>
              <a:t>se pone un objeto con cierta temperatura en contacto con otro a una temperatura distinta, ambos intercambian calor hasta que sus temperaturas se </a:t>
            </a:r>
            <a:r>
              <a:rPr lang="es-CL" sz="1600" dirty="0" smtClean="0">
                <a:solidFill>
                  <a:schemeClr val="tx1"/>
                </a:solidFill>
                <a:latin typeface="Arial" pitchFamily="34" charset="0"/>
                <a:cs typeface="Arial" pitchFamily="34" charset="0"/>
              </a:rPr>
              <a:t>igualan</a:t>
            </a:r>
            <a:r>
              <a:rPr lang="es-CL" sz="1600" dirty="0">
                <a:solidFill>
                  <a:schemeClr val="tx1"/>
                </a:solidFill>
                <a:latin typeface="Arial" pitchFamily="34" charset="0"/>
                <a:cs typeface="Arial" pitchFamily="34" charset="0"/>
              </a:rPr>
              <a:t>.</a:t>
            </a:r>
            <a:endParaRPr lang="es-CL" sz="1600" dirty="0" smtClean="0">
              <a:solidFill>
                <a:schemeClr val="tx1"/>
              </a:solidFill>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293096"/>
            <a:ext cx="7618982"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60145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74"/>
          <a:stretch/>
        </p:blipFill>
        <p:spPr bwMode="auto">
          <a:xfrm>
            <a:off x="158954" y="4178267"/>
            <a:ext cx="4648576" cy="232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CL" dirty="0"/>
              <a:t>Leyes de la termodinámica</a:t>
            </a:r>
          </a:p>
        </p:txBody>
      </p:sp>
      <p:sp>
        <p:nvSpPr>
          <p:cNvPr id="3" name="2 Marcador de contenido"/>
          <p:cNvSpPr>
            <a:spLocks noGrp="1"/>
          </p:cNvSpPr>
          <p:nvPr>
            <p:ph idx="1"/>
          </p:nvPr>
        </p:nvSpPr>
        <p:spPr>
          <a:xfrm>
            <a:off x="467544" y="1600200"/>
            <a:ext cx="8280920" cy="4525963"/>
          </a:xfrm>
        </p:spPr>
        <p:txBody>
          <a:bodyPr/>
          <a:lstStyle/>
          <a:p>
            <a:pPr>
              <a:lnSpc>
                <a:spcPct val="90000"/>
              </a:lnSpc>
              <a:spcBef>
                <a:spcPct val="0"/>
              </a:spcBef>
            </a:pPr>
            <a:r>
              <a:rPr lang="es-CL" sz="2000" b="1" dirty="0">
                <a:solidFill>
                  <a:schemeClr val="tx1"/>
                </a:solidFill>
                <a:latin typeface="Arial" pitchFamily="34" charset="0"/>
                <a:cs typeface="Arial" pitchFamily="34" charset="0"/>
              </a:rPr>
              <a:t>Primera Ley de la Termodinámica o principio de conservación de la </a:t>
            </a:r>
            <a:r>
              <a:rPr lang="es-CL" sz="2000" b="1" dirty="0" smtClean="0">
                <a:solidFill>
                  <a:schemeClr val="tx1"/>
                </a:solidFill>
                <a:latin typeface="Arial" pitchFamily="34" charset="0"/>
                <a:cs typeface="Arial" pitchFamily="34" charset="0"/>
              </a:rPr>
              <a:t>energía: </a:t>
            </a:r>
          </a:p>
          <a:p>
            <a:pPr>
              <a:lnSpc>
                <a:spcPct val="90000"/>
              </a:lnSpc>
              <a:spcBef>
                <a:spcPct val="0"/>
              </a:spcBef>
            </a:pPr>
            <a:endParaRPr lang="es-CL" sz="1800" b="1" dirty="0">
              <a:solidFill>
                <a:schemeClr val="tx1"/>
              </a:solidFill>
              <a:latin typeface="Arial" pitchFamily="34" charset="0"/>
              <a:cs typeface="Arial" pitchFamily="34" charset="0"/>
            </a:endParaRPr>
          </a:p>
          <a:p>
            <a:pPr>
              <a:lnSpc>
                <a:spcPct val="90000"/>
              </a:lnSpc>
              <a:spcBef>
                <a:spcPct val="0"/>
              </a:spcBef>
            </a:pPr>
            <a:r>
              <a:rPr lang="es-CL" sz="1600" dirty="0">
                <a:solidFill>
                  <a:schemeClr val="tx1"/>
                </a:solidFill>
                <a:latin typeface="Arial" pitchFamily="34" charset="0"/>
                <a:cs typeface="Arial" pitchFamily="34" charset="0"/>
              </a:rPr>
              <a:t>La primera ley de la termodinámica relaciona el trabajo y el calor </a:t>
            </a:r>
            <a:r>
              <a:rPr lang="es-CL" sz="1600" dirty="0" smtClean="0">
                <a:solidFill>
                  <a:schemeClr val="tx1"/>
                </a:solidFill>
                <a:latin typeface="Arial" pitchFamily="34" charset="0"/>
                <a:cs typeface="Arial" pitchFamily="34" charset="0"/>
              </a:rPr>
              <a:t>transferido, </a:t>
            </a:r>
            <a:r>
              <a:rPr lang="es-CL" sz="1600" dirty="0">
                <a:solidFill>
                  <a:schemeClr val="tx1"/>
                </a:solidFill>
                <a:latin typeface="Arial" pitchFamily="34" charset="0"/>
                <a:cs typeface="Arial" pitchFamily="34" charset="0"/>
              </a:rPr>
              <a:t>intercambiado en un sistema a través de una nueva variable termodinámica, la energía interna. Dicha energía ni se crea ni se destruye, sólo se transforma</a:t>
            </a:r>
            <a:r>
              <a:rPr lang="es-CL" sz="1600" dirty="0" smtClean="0">
                <a:solidFill>
                  <a:schemeClr val="tx1"/>
                </a:solidFill>
                <a:latin typeface="Arial" pitchFamily="34" charset="0"/>
                <a:cs typeface="Arial" pitchFamily="34" charset="0"/>
              </a:rPr>
              <a:t>.</a:t>
            </a:r>
          </a:p>
          <a:p>
            <a:pPr>
              <a:lnSpc>
                <a:spcPct val="90000"/>
              </a:lnSpc>
              <a:spcBef>
                <a:spcPct val="0"/>
              </a:spcBef>
            </a:pPr>
            <a:endParaRPr lang="es-CL" sz="1600" b="1" dirty="0" smtClean="0">
              <a:solidFill>
                <a:schemeClr val="tx1"/>
              </a:solidFill>
              <a:latin typeface="Arial" pitchFamily="34" charset="0"/>
              <a:cs typeface="Arial" pitchFamily="34" charset="0"/>
            </a:endParaRPr>
          </a:p>
          <a:p>
            <a:pPr>
              <a:lnSpc>
                <a:spcPct val="90000"/>
              </a:lnSpc>
              <a:spcBef>
                <a:spcPct val="0"/>
              </a:spcBef>
            </a:pPr>
            <a:r>
              <a:rPr lang="es-CL" sz="1600" dirty="0" smtClean="0">
                <a:solidFill>
                  <a:srgbClr val="2B2B2B"/>
                </a:solidFill>
                <a:latin typeface="Arial" pitchFamily="34" charset="0"/>
                <a:cs typeface="Arial" pitchFamily="34" charset="0"/>
              </a:rPr>
              <a:t>Señala </a:t>
            </a:r>
            <a:r>
              <a:rPr lang="es-CL" sz="1600" dirty="0">
                <a:solidFill>
                  <a:srgbClr val="2B2B2B"/>
                </a:solidFill>
                <a:latin typeface="Arial" pitchFamily="34" charset="0"/>
                <a:cs typeface="Arial" pitchFamily="34" charset="0"/>
              </a:rPr>
              <a:t>que, si un sistema hace un intercambio de calor con otro, su propia energía interna se transformará. El calor, en este sentido, constituye la energía que un sistema tiene que permutar si necesita compensar los contrastes surgidos al comparar el esfuerzo y la energía interior</a:t>
            </a:r>
            <a:r>
              <a:rPr lang="es-CL" sz="1600" dirty="0">
                <a:solidFill>
                  <a:srgbClr val="2B2B2B"/>
                </a:solidFill>
                <a:latin typeface="Lato"/>
              </a:rPr>
              <a:t>.</a:t>
            </a:r>
            <a:endParaRPr lang="es-CL" sz="1600" dirty="0" smtClean="0">
              <a:solidFill>
                <a:schemeClr val="tx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8" name="17 CuadroTexto"/>
              <p:cNvSpPr txBox="1"/>
              <p:nvPr/>
            </p:nvSpPr>
            <p:spPr>
              <a:xfrm>
                <a:off x="2051720" y="5797878"/>
                <a:ext cx="187220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4000" i="1" smtClean="0">
                          <a:latin typeface="Cambria Math"/>
                          <a:ea typeface="Cambria Math"/>
                        </a:rPr>
                        <m:t>±</m:t>
                      </m:r>
                    </m:oMath>
                  </m:oMathPara>
                </a14:m>
                <a:endParaRPr lang="es-CL" dirty="0"/>
              </a:p>
            </p:txBody>
          </p:sp>
        </mc:Choice>
        <mc:Fallback xmlns="">
          <p:sp>
            <p:nvSpPr>
              <p:cNvPr id="18" name="17 CuadroTexto"/>
              <p:cNvSpPr txBox="1">
                <a:spLocks noRot="1" noChangeAspect="1" noMove="1" noResize="1" noEditPoints="1" noAdjustHandles="1" noChangeArrowheads="1" noChangeShapeType="1" noTextEdit="1"/>
              </p:cNvSpPr>
              <p:nvPr/>
            </p:nvSpPr>
            <p:spPr>
              <a:xfrm>
                <a:off x="2051720" y="5797878"/>
                <a:ext cx="1872208" cy="707886"/>
              </a:xfrm>
              <a:prstGeom prst="rect">
                <a:avLst/>
              </a:prstGeom>
              <a:blipFill rotWithShape="1">
                <a:blip r:embed="rId3"/>
                <a:stretch>
                  <a:fillRect/>
                </a:stretch>
              </a:blipFill>
            </p:spPr>
            <p:txBody>
              <a:bodyPr/>
              <a:lstStyle/>
              <a:p>
                <a:r>
                  <a:rPr lang="es-CL">
                    <a:noFill/>
                  </a:rPr>
                  <a:t> </a:t>
                </a:r>
              </a:p>
            </p:txBody>
          </p:sp>
        </mc:Fallback>
      </mc:AlternateContent>
      <p:sp>
        <p:nvSpPr>
          <p:cNvPr id="19" name="18 Rectángulo"/>
          <p:cNvSpPr/>
          <p:nvPr/>
        </p:nvSpPr>
        <p:spPr>
          <a:xfrm>
            <a:off x="4384618" y="4320550"/>
            <a:ext cx="4572000" cy="2031325"/>
          </a:xfrm>
          <a:prstGeom prst="rect">
            <a:avLst/>
          </a:prstGeom>
        </p:spPr>
        <p:txBody>
          <a:bodyPr>
            <a:spAutoFit/>
          </a:bodyPr>
          <a:lstStyle/>
          <a:p>
            <a:pPr lvl="0"/>
            <a:r>
              <a:rPr lang="es-CL" dirty="0">
                <a:solidFill>
                  <a:prstClr val="black"/>
                </a:solidFill>
              </a:rPr>
              <a:t> ∆E = Energía interna del sistema</a:t>
            </a:r>
            <a:r>
              <a:rPr lang="es-CL" dirty="0" smtClean="0">
                <a:solidFill>
                  <a:prstClr val="black"/>
                </a:solidFill>
              </a:rPr>
              <a:t>.</a:t>
            </a:r>
          </a:p>
          <a:p>
            <a:pPr lvl="0"/>
            <a:endParaRPr lang="es-CL" dirty="0">
              <a:solidFill>
                <a:prstClr val="black"/>
              </a:solidFill>
            </a:endParaRPr>
          </a:p>
          <a:p>
            <a:pPr lvl="0"/>
            <a:r>
              <a:rPr lang="es-CL" dirty="0">
                <a:solidFill>
                  <a:prstClr val="black"/>
                </a:solidFill>
              </a:rPr>
              <a:t> Q = Calor intercambiado por el sistema a través de unas paredes bien definidas</a:t>
            </a:r>
            <a:r>
              <a:rPr lang="es-CL" dirty="0" smtClean="0">
                <a:solidFill>
                  <a:prstClr val="black"/>
                </a:solidFill>
              </a:rPr>
              <a:t>.</a:t>
            </a:r>
          </a:p>
          <a:p>
            <a:pPr lvl="0"/>
            <a:endParaRPr lang="es-CL" dirty="0">
              <a:solidFill>
                <a:prstClr val="black"/>
              </a:solidFill>
            </a:endParaRPr>
          </a:p>
          <a:p>
            <a:pPr lvl="0"/>
            <a:r>
              <a:rPr lang="es-CL" dirty="0">
                <a:solidFill>
                  <a:prstClr val="black"/>
                </a:solidFill>
              </a:rPr>
              <a:t>W = Es el trabajo intercambiado por el sistema a sus alrededores.</a:t>
            </a:r>
          </a:p>
        </p:txBody>
      </p:sp>
    </p:spTree>
    <p:extLst>
      <p:ext uri="{BB962C8B-B14F-4D97-AF65-F5344CB8AC3E}">
        <p14:creationId xmlns:p14="http://schemas.microsoft.com/office/powerpoint/2010/main" val="98461496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Leyes de la termodinámica</a:t>
            </a:r>
            <a:endParaRPr lang="es-CL" dirty="0"/>
          </a:p>
        </p:txBody>
      </p:sp>
      <p:sp>
        <p:nvSpPr>
          <p:cNvPr id="3" name="2 Marcador de contenido"/>
          <p:cNvSpPr>
            <a:spLocks noGrp="1"/>
          </p:cNvSpPr>
          <p:nvPr>
            <p:ph idx="1"/>
          </p:nvPr>
        </p:nvSpPr>
        <p:spPr/>
        <p:txBody>
          <a:bodyPr>
            <a:normAutofit/>
          </a:bodyPr>
          <a:lstStyle/>
          <a:p>
            <a:r>
              <a:rPr lang="es-CL" sz="2000" b="1" dirty="0">
                <a:solidFill>
                  <a:schemeClr val="tx1"/>
                </a:solidFill>
                <a:latin typeface="Arial" pitchFamily="34" charset="0"/>
                <a:cs typeface="Arial" pitchFamily="34" charset="0"/>
              </a:rPr>
              <a:t>Segunda Ley de la Termodinámica</a:t>
            </a:r>
            <a:r>
              <a:rPr lang="es-CL" sz="2000" b="1" dirty="0" smtClean="0">
                <a:solidFill>
                  <a:schemeClr val="tx1"/>
                </a:solidFill>
                <a:latin typeface="Arial" pitchFamily="34" charset="0"/>
                <a:cs typeface="Arial" pitchFamily="34" charset="0"/>
              </a:rPr>
              <a:t>:</a:t>
            </a:r>
            <a:endParaRPr lang="es-CL" b="1" dirty="0" smtClean="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El segundo principio de la termodinámica establece que, si bien todo el trabajo mecánico puede transformarse en calor, no todo el calor puede transformarse en trabajo mecánico. </a:t>
            </a:r>
            <a:endParaRPr lang="es-CL" sz="1600" dirty="0" smtClean="0">
              <a:solidFill>
                <a:schemeClr val="tx1"/>
              </a:solidFill>
              <a:latin typeface="Arial" pitchFamily="34" charset="0"/>
              <a:cs typeface="Arial" pitchFamily="34" charset="0"/>
            </a:endParaRPr>
          </a:p>
          <a:p>
            <a:r>
              <a:rPr lang="es-CL" sz="1600" dirty="0" smtClean="0">
                <a:solidFill>
                  <a:schemeClr val="tx1"/>
                </a:solidFill>
                <a:latin typeface="Arial"/>
              </a:rPr>
              <a:t>Debido </a:t>
            </a:r>
            <a:r>
              <a:rPr lang="es-CL" sz="1600" dirty="0">
                <a:solidFill>
                  <a:schemeClr val="tx1"/>
                </a:solidFill>
                <a:latin typeface="Arial"/>
              </a:rPr>
              <a:t>a esta ley también se tiene que el flujo espontáneo de calor siempre es unidireccional, desde los cuerpos de mayor temperatura hacia los de menor temperatura, hasta lograr un equilibrio </a:t>
            </a:r>
            <a:r>
              <a:rPr lang="es-CL" sz="1600" dirty="0" smtClean="0">
                <a:solidFill>
                  <a:schemeClr val="tx1"/>
                </a:solidFill>
                <a:latin typeface="Arial"/>
              </a:rPr>
              <a:t>térmico.</a:t>
            </a:r>
          </a:p>
          <a:p>
            <a:r>
              <a:rPr lang="es-CL" sz="1600" dirty="0">
                <a:solidFill>
                  <a:schemeClr val="tx1"/>
                </a:solidFill>
                <a:latin typeface="Arial" pitchFamily="34" charset="0"/>
                <a:cs typeface="Arial" pitchFamily="34" charset="0"/>
              </a:rPr>
              <a:t>La segunda ley de la termodinámica se expresa en varias formulaciones equivalentes:</a:t>
            </a:r>
          </a:p>
          <a:p>
            <a:r>
              <a:rPr lang="es-CL" sz="1600" b="1" dirty="0">
                <a:solidFill>
                  <a:schemeClr val="tx1"/>
                </a:solidFill>
                <a:latin typeface="Arial" pitchFamily="34" charset="0"/>
                <a:cs typeface="Arial" pitchFamily="34" charset="0"/>
              </a:rPr>
              <a:t>Enunciado de Kelvin - Planck</a:t>
            </a:r>
            <a:endParaRPr lang="es-CL" sz="1600" dirty="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No es posible un proceso que convierta todo el calor absorbido en trabajo.</a:t>
            </a:r>
          </a:p>
          <a:p>
            <a:r>
              <a:rPr lang="es-CL" sz="1600" b="1" dirty="0">
                <a:solidFill>
                  <a:schemeClr val="tx1"/>
                </a:solidFill>
                <a:latin typeface="Arial" pitchFamily="34" charset="0"/>
                <a:cs typeface="Arial" pitchFamily="34" charset="0"/>
              </a:rPr>
              <a:t>Enunciado de </a:t>
            </a:r>
            <a:r>
              <a:rPr lang="es-CL" sz="1600" b="1" dirty="0" err="1" smtClean="0">
                <a:solidFill>
                  <a:schemeClr val="tx1"/>
                </a:solidFill>
                <a:latin typeface="Arial" pitchFamily="34" charset="0"/>
                <a:cs typeface="Arial" pitchFamily="34" charset="0"/>
              </a:rPr>
              <a:t>Clausius</a:t>
            </a:r>
            <a:endParaRPr lang="es-CL" sz="1600" dirty="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No es posible ningún proceso cuyo único resultado sea la extracción de calor de un cuerpo frío a otro más caliente.</a:t>
            </a:r>
          </a:p>
          <a:p>
            <a:endParaRPr lang="es-CL" sz="1600" dirty="0">
              <a:solidFill>
                <a:schemeClr val="tx1"/>
              </a:solidFill>
            </a:endParaRPr>
          </a:p>
        </p:txBody>
      </p:sp>
    </p:spTree>
    <p:extLst>
      <p:ext uri="{BB962C8B-B14F-4D97-AF65-F5344CB8AC3E}">
        <p14:creationId xmlns:p14="http://schemas.microsoft.com/office/powerpoint/2010/main" val="337386113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Leyes de la termodinámica</a:t>
            </a:r>
          </a:p>
        </p:txBody>
      </p:sp>
      <p:sp>
        <p:nvSpPr>
          <p:cNvPr id="3" name="2 Marcador de contenido"/>
          <p:cNvSpPr>
            <a:spLocks noGrp="1"/>
          </p:cNvSpPr>
          <p:nvPr>
            <p:ph idx="1"/>
          </p:nvPr>
        </p:nvSpPr>
        <p:spPr/>
        <p:txBody>
          <a:bodyPr/>
          <a:lstStyle/>
          <a:p>
            <a:r>
              <a:rPr lang="es-CL" b="1" dirty="0">
                <a:solidFill>
                  <a:schemeClr val="tx1"/>
                </a:solidFill>
                <a:latin typeface="Arial" pitchFamily="34" charset="0"/>
                <a:cs typeface="Arial" pitchFamily="34" charset="0"/>
              </a:rPr>
              <a:t>Segunda Ley: Motores </a:t>
            </a:r>
            <a:r>
              <a:rPr lang="es-CL" b="1" dirty="0" smtClean="0">
                <a:solidFill>
                  <a:schemeClr val="tx1"/>
                </a:solidFill>
                <a:latin typeface="Arial" pitchFamily="34" charset="0"/>
                <a:cs typeface="Arial" pitchFamily="34" charset="0"/>
              </a:rPr>
              <a:t>Térmicos por Kelvin-Planck</a:t>
            </a:r>
            <a:endParaRPr lang="es-CL" b="1" dirty="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Segunda ley de termodinámica: es imposible extraer una cantidad de calor Q</a:t>
            </a:r>
            <a:r>
              <a:rPr lang="es-CL" sz="1600" baseline="-25000" dirty="0">
                <a:solidFill>
                  <a:schemeClr val="tx1"/>
                </a:solidFill>
                <a:latin typeface="Arial" pitchFamily="34" charset="0"/>
                <a:cs typeface="Arial" pitchFamily="34" charset="0"/>
              </a:rPr>
              <a:t>H</a:t>
            </a:r>
            <a:r>
              <a:rPr lang="es-CL" sz="1600" dirty="0">
                <a:solidFill>
                  <a:schemeClr val="tx1"/>
                </a:solidFill>
                <a:latin typeface="Arial" pitchFamily="34" charset="0"/>
                <a:cs typeface="Arial" pitchFamily="34" charset="0"/>
              </a:rPr>
              <a:t> de un foco caliente, y usarla toda ella para producir trabajo. Alguna cantidad de calor Q</a:t>
            </a:r>
            <a:r>
              <a:rPr lang="es-CL" sz="1600" baseline="-25000" dirty="0">
                <a:solidFill>
                  <a:schemeClr val="tx1"/>
                </a:solidFill>
                <a:latin typeface="Arial" pitchFamily="34" charset="0"/>
                <a:cs typeface="Arial" pitchFamily="34" charset="0"/>
              </a:rPr>
              <a:t>C</a:t>
            </a:r>
            <a:r>
              <a:rPr lang="es-CL" sz="1600" dirty="0">
                <a:solidFill>
                  <a:schemeClr val="tx1"/>
                </a:solidFill>
                <a:latin typeface="Arial" pitchFamily="34" charset="0"/>
                <a:cs typeface="Arial" pitchFamily="34" charset="0"/>
              </a:rPr>
              <a:t> debe ser expulsada a un foco frío. Esto se opone a un motor térmico perfecto.</a:t>
            </a:r>
          </a:p>
          <a:p>
            <a:r>
              <a:rPr lang="es-CL" sz="1600" dirty="0">
                <a:solidFill>
                  <a:schemeClr val="tx1"/>
                </a:solidFill>
                <a:latin typeface="Arial" pitchFamily="34" charset="0"/>
                <a:cs typeface="Arial" pitchFamily="34" charset="0"/>
              </a:rPr>
              <a:t>A veces se denomina la "primera forma" de la segunda ley, y es conocida como el enunciado de la segunda ley de Kelvin-Planck.</a:t>
            </a:r>
          </a:p>
          <a:p>
            <a:endParaRPr lang="es-C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38229"/>
            <a:ext cx="7632848" cy="288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68788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Leyes de la termodinámica</a:t>
            </a:r>
          </a:p>
        </p:txBody>
      </p:sp>
      <p:sp>
        <p:nvSpPr>
          <p:cNvPr id="3" name="2 Marcador de contenido"/>
          <p:cNvSpPr>
            <a:spLocks noGrp="1"/>
          </p:cNvSpPr>
          <p:nvPr>
            <p:ph idx="1"/>
          </p:nvPr>
        </p:nvSpPr>
        <p:spPr/>
        <p:txBody>
          <a:bodyPr>
            <a:normAutofit/>
          </a:bodyPr>
          <a:lstStyle/>
          <a:p>
            <a:r>
              <a:rPr lang="es-CL" b="1" dirty="0">
                <a:solidFill>
                  <a:schemeClr val="tx1"/>
                </a:solidFill>
                <a:latin typeface="Arial" pitchFamily="34" charset="0"/>
                <a:cs typeface="Arial" pitchFamily="34" charset="0"/>
              </a:rPr>
              <a:t>Segunda Ley: El </a:t>
            </a:r>
            <a:r>
              <a:rPr lang="es-CL" b="1" dirty="0" smtClean="0">
                <a:solidFill>
                  <a:schemeClr val="tx1"/>
                </a:solidFill>
                <a:latin typeface="Arial" pitchFamily="34" charset="0"/>
                <a:cs typeface="Arial" pitchFamily="34" charset="0"/>
              </a:rPr>
              <a:t>Refrigerador por </a:t>
            </a:r>
            <a:r>
              <a:rPr lang="es-CL" b="1" dirty="0" err="1" smtClean="0">
                <a:solidFill>
                  <a:schemeClr val="tx1"/>
                </a:solidFill>
                <a:latin typeface="Arial" pitchFamily="34" charset="0"/>
                <a:cs typeface="Arial" pitchFamily="34" charset="0"/>
              </a:rPr>
              <a:t>Clausius</a:t>
            </a:r>
            <a:endParaRPr lang="es-CL" b="1" dirty="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Segunda ley de la termodinámica: No es posible que el calor fluya desde un cuerpo frío hacia un cuerpo mas caliente, sin necesidad de producir ningún trabajo que genere este flujo. La energía no fluye espontáneamente desde un objeto a baja temperatura, hacia otro objeto a mas alta temperatura. Esto se opone al perfecto refrigerador. Las declaraciones sobre los refrigeradores, se aplican a los acondicionadores de aire y a las bombas de calor, que encarnan los mismos principios.</a:t>
            </a:r>
          </a:p>
          <a:p>
            <a:r>
              <a:rPr lang="es-CL" sz="1600" dirty="0">
                <a:solidFill>
                  <a:schemeClr val="tx1"/>
                </a:solidFill>
                <a:latin typeface="Arial" pitchFamily="34" charset="0"/>
                <a:cs typeface="Arial" pitchFamily="34" charset="0"/>
              </a:rPr>
              <a:t>Esta es la "segunda forma", o la declaración de </a:t>
            </a:r>
            <a:r>
              <a:rPr lang="es-CL" sz="1600" dirty="0" err="1">
                <a:solidFill>
                  <a:schemeClr val="tx1"/>
                </a:solidFill>
                <a:latin typeface="Arial" pitchFamily="34" charset="0"/>
                <a:cs typeface="Arial" pitchFamily="34" charset="0"/>
              </a:rPr>
              <a:t>Clausius</a:t>
            </a:r>
            <a:r>
              <a:rPr lang="es-CL" sz="1600" dirty="0">
                <a:solidFill>
                  <a:schemeClr val="tx1"/>
                </a:solidFill>
                <a:latin typeface="Arial" pitchFamily="34" charset="0"/>
                <a:cs typeface="Arial" pitchFamily="34" charset="0"/>
              </a:rPr>
              <a:t> de la segunda ley.</a:t>
            </a:r>
          </a:p>
          <a:p>
            <a:endParaRPr lang="es-C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49080"/>
            <a:ext cx="661325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88031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Leyes de la termodinámica</a:t>
            </a:r>
          </a:p>
        </p:txBody>
      </p:sp>
      <p:sp>
        <p:nvSpPr>
          <p:cNvPr id="3" name="2 Marcador de contenido"/>
          <p:cNvSpPr>
            <a:spLocks noGrp="1"/>
          </p:cNvSpPr>
          <p:nvPr>
            <p:ph idx="1"/>
          </p:nvPr>
        </p:nvSpPr>
        <p:spPr>
          <a:xfrm>
            <a:off x="0" y="1484784"/>
            <a:ext cx="9144000" cy="5373216"/>
          </a:xfrm>
        </p:spPr>
        <p:txBody>
          <a:bodyPr>
            <a:normAutofit/>
          </a:bodyPr>
          <a:lstStyle/>
          <a:p>
            <a:r>
              <a:rPr lang="es-CL" sz="2600" b="1" dirty="0">
                <a:solidFill>
                  <a:schemeClr val="tx1"/>
                </a:solidFill>
                <a:latin typeface="Arial" pitchFamily="34" charset="0"/>
                <a:cs typeface="Arial" pitchFamily="34" charset="0"/>
              </a:rPr>
              <a:t>Segunda Ley: </a:t>
            </a:r>
            <a:r>
              <a:rPr lang="es-CL" sz="2600" b="1" dirty="0" smtClean="0">
                <a:solidFill>
                  <a:schemeClr val="tx1"/>
                </a:solidFill>
                <a:latin typeface="Arial" pitchFamily="34" charset="0"/>
                <a:cs typeface="Arial" pitchFamily="34" charset="0"/>
              </a:rPr>
              <a:t>Entropía</a:t>
            </a:r>
          </a:p>
          <a:p>
            <a:r>
              <a:rPr lang="es-CL" sz="1600" dirty="0">
                <a:solidFill>
                  <a:schemeClr val="tx1"/>
                </a:solidFill>
                <a:latin typeface="Arial" pitchFamily="34" charset="0"/>
                <a:cs typeface="Arial" pitchFamily="34" charset="0"/>
              </a:rPr>
              <a:t>Segunda ley de la termodinámica: en cualquier proceso cíclico, la entropía aumentará, o permanecerá igual</a:t>
            </a:r>
            <a:r>
              <a:rPr lang="es-CL" sz="1600" dirty="0" smtClean="0">
                <a:solidFill>
                  <a:schemeClr val="tx1"/>
                </a:solidFill>
                <a:latin typeface="Arial" pitchFamily="34" charset="0"/>
                <a:cs typeface="Arial" pitchFamily="34" charset="0"/>
              </a:rPr>
              <a:t>.</a:t>
            </a:r>
          </a:p>
          <a:p>
            <a:endParaRPr lang="es-CL" sz="1600" dirty="0">
              <a:solidFill>
                <a:schemeClr val="tx1"/>
              </a:solidFill>
              <a:latin typeface="Arial" pitchFamily="34" charset="0"/>
              <a:cs typeface="Arial" pitchFamily="34" charset="0"/>
            </a:endParaRPr>
          </a:p>
          <a:p>
            <a:endParaRPr lang="es-CL" sz="1600" dirty="0" smtClean="0">
              <a:solidFill>
                <a:schemeClr val="tx1"/>
              </a:solidFill>
              <a:latin typeface="Arial" pitchFamily="34" charset="0"/>
              <a:cs typeface="Arial" pitchFamily="34" charset="0"/>
            </a:endParaRPr>
          </a:p>
          <a:p>
            <a:endParaRPr lang="es-CL" sz="1600" dirty="0">
              <a:solidFill>
                <a:schemeClr val="tx1"/>
              </a:solidFill>
              <a:latin typeface="Arial" pitchFamily="34" charset="0"/>
              <a:cs typeface="Arial" pitchFamily="34" charset="0"/>
            </a:endParaRPr>
          </a:p>
          <a:p>
            <a:endParaRPr lang="es-CL" sz="1600" dirty="0" smtClean="0">
              <a:solidFill>
                <a:schemeClr val="tx1"/>
              </a:solidFill>
              <a:latin typeface="Arial" pitchFamily="34" charset="0"/>
              <a:cs typeface="Arial" pitchFamily="34" charset="0"/>
            </a:endParaRPr>
          </a:p>
          <a:p>
            <a:endParaRPr lang="es-CL" sz="1600" dirty="0">
              <a:solidFill>
                <a:schemeClr val="tx1"/>
              </a:solidFill>
              <a:latin typeface="Arial" pitchFamily="34" charset="0"/>
              <a:cs typeface="Arial" pitchFamily="34" charset="0"/>
            </a:endParaRPr>
          </a:p>
          <a:p>
            <a:endParaRPr lang="es-CL" sz="1600" dirty="0" smtClean="0">
              <a:solidFill>
                <a:schemeClr val="tx1"/>
              </a:solidFill>
              <a:latin typeface="Arial" pitchFamily="34" charset="0"/>
              <a:cs typeface="Arial" pitchFamily="34" charset="0"/>
            </a:endParaRPr>
          </a:p>
          <a:p>
            <a:endParaRPr lang="es-CL" sz="1600" dirty="0">
              <a:solidFill>
                <a:schemeClr val="tx1"/>
              </a:solidFill>
              <a:latin typeface="Arial" pitchFamily="34" charset="0"/>
              <a:cs typeface="Arial" pitchFamily="34" charset="0"/>
            </a:endParaRPr>
          </a:p>
          <a:p>
            <a:pPr marL="0" indent="0">
              <a:buNone/>
            </a:pPr>
            <a:endParaRPr lang="es-CL" sz="1600" dirty="0" smtClean="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Puesto que la entropía da información sobre la evolución en el tiempo de un sistema aislado, se dice que nos da la dirección de la "flecha del tiempo". Si las instantáneas de un sistema en dos momentos diferentes, muestran uno que está más desordenado, entonces se puede deducir que este estado se produjo mas tarde en el tiempo que el otro. En un sistema aislado, el curso natural de los acontecimientos, lleva al sistema a un mayor desorden (entropía más alta) de su estado.</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735" y="2492896"/>
            <a:ext cx="6583701" cy="235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18708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600200"/>
          </a:xfrm>
        </p:spPr>
        <p:txBody>
          <a:bodyPr/>
          <a:lstStyle/>
          <a:p>
            <a:r>
              <a:rPr lang="es-ES" dirty="0" smtClean="0"/>
              <a:t>La segunda ley de la termodinámica</a:t>
            </a:r>
            <a:endParaRPr lang="es-CL" dirty="0"/>
          </a:p>
        </p:txBody>
      </p:sp>
      <p:sp>
        <p:nvSpPr>
          <p:cNvPr id="3" name="Marcador de contenido 2"/>
          <p:cNvSpPr>
            <a:spLocks noGrp="1"/>
          </p:cNvSpPr>
          <p:nvPr>
            <p:ph idx="1"/>
          </p:nvPr>
        </p:nvSpPr>
        <p:spPr/>
        <p:txBody>
          <a:bodyPr/>
          <a:lstStyle/>
          <a:p>
            <a:r>
              <a:rPr lang="es-ES" dirty="0" smtClean="0"/>
              <a:t>Se puede establecer de tres formas diferentes</a:t>
            </a:r>
          </a:p>
          <a:p>
            <a:r>
              <a:rPr lang="es-ES" dirty="0" smtClean="0"/>
              <a:t>(1) : La energía calorífica fluye  espontáneamente desde un objeto mas caliente  a uno mas frio , pero no en sentido inverso .</a:t>
            </a:r>
          </a:p>
          <a:p>
            <a:r>
              <a:rPr lang="es-ES" dirty="0" smtClean="0"/>
              <a:t>(2) : Ninguna maquina de calor que </a:t>
            </a:r>
            <a:r>
              <a:rPr lang="es-ES" dirty="0" err="1" smtClean="0"/>
              <a:t>trabja</a:t>
            </a:r>
            <a:r>
              <a:rPr lang="es-ES" dirty="0" smtClean="0"/>
              <a:t> en ciclos continuamente  puede cambiar toda la energía consumida en trabajo útil.</a:t>
            </a:r>
          </a:p>
          <a:p>
            <a:r>
              <a:rPr lang="es-ES" dirty="0" smtClean="0"/>
              <a:t>(3) : Si un sistema experimenta cambios espontáneos , este cambiara en tal forma que su entropía se incrementa o, en el mejor de los casos , permanezca constante.</a:t>
            </a:r>
            <a:endParaRPr lang="es-CL" dirty="0"/>
          </a:p>
        </p:txBody>
      </p:sp>
    </p:spTree>
    <p:extLst>
      <p:ext uri="{BB962C8B-B14F-4D97-AF65-F5344CB8AC3E}">
        <p14:creationId xmlns:p14="http://schemas.microsoft.com/office/powerpoint/2010/main" val="36448170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estado mas probable de un siste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568951"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95897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segunda ley de la termodinam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13690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41485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88640"/>
            <a:ext cx="8229600" cy="4525963"/>
          </a:xfrm>
        </p:spPr>
        <p:txBody>
          <a:bodyPr/>
          <a:lstStyle/>
          <a:p>
            <a:r>
              <a:rPr lang="es-ES" dirty="0" smtClean="0"/>
              <a:t>La segunda ley establece la dirección en que ocurrirá un cambio  espontaneo , mientras que la primera ley dice si es posible o no un cambio, de acuerdo con el principio de conservación de energía.</a:t>
            </a:r>
          </a:p>
          <a:p>
            <a:endParaRPr lang="es-ES" dirty="0"/>
          </a:p>
          <a:p>
            <a:endParaRPr lang="es-ES" dirty="0" smtClean="0"/>
          </a:p>
          <a:p>
            <a:endParaRPr lang="es-CL" dirty="0"/>
          </a:p>
        </p:txBody>
      </p:sp>
      <p:pic>
        <p:nvPicPr>
          <p:cNvPr id="2052" name="Picture 4" descr="Resultado de imagen para segunda ley de la termodinam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772816"/>
            <a:ext cx="614211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229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8229600" cy="907504"/>
          </a:xfrm>
        </p:spPr>
        <p:txBody>
          <a:bodyPr/>
          <a:lstStyle/>
          <a:p>
            <a:r>
              <a:rPr lang="es-ES" dirty="0" smtClean="0"/>
              <a:t>Modelo matemático</a:t>
            </a:r>
            <a:endParaRPr lang="es-CL"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23528" y="1168152"/>
                <a:ext cx="8229600" cy="5429200"/>
              </a:xfrm>
            </p:spPr>
            <p:txBody>
              <a:bodyPr>
                <a:normAutofit fontScale="92500" lnSpcReduction="10000"/>
              </a:bodyPr>
              <a:lstStyle/>
              <a:p>
                <a:r>
                  <a:rPr lang="es-ES" dirty="0" smtClean="0"/>
                  <a:t>La entropía (s) es una variable de estado para un sistema en equilibrio . Con esto se da a entender que S , siempre es la misma para un sistema que se encuentra en determinado estado  de equilibrio. </a:t>
                </a:r>
              </a:p>
              <a:p>
                <a:r>
                  <a:rPr lang="es-ES" dirty="0" smtClean="0"/>
                  <a:t>Así como “p, V , y U “ . También la entropía es una característica del sistema  que esta en equilibrio.</a:t>
                </a:r>
              </a:p>
              <a:p>
                <a:endParaRPr lang="es-ES" dirty="0"/>
              </a:p>
              <a:p>
                <a:r>
                  <a:rPr lang="es-ES" dirty="0" smtClean="0"/>
                  <a:t>Cuando entra una cantidad de calor </a:t>
                </a:r>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𝑄</m:t>
                    </m:r>
                  </m:oMath>
                </a14:m>
                <a:r>
                  <a:rPr lang="es-CL" dirty="0" smtClean="0"/>
                  <a:t> a un sistema  a una temperatura absoluta T  , se define el cambio en la entropía del sistema como:</a:t>
                </a:r>
              </a:p>
              <a:p>
                <a14:m>
                  <m:oMath xmlns:m="http://schemas.openxmlformats.org/officeDocument/2006/math">
                    <m:r>
                      <a:rPr lang="es-CL" sz="3200" i="1" smtClean="0">
                        <a:latin typeface="Cambria Math" panose="02040503050406030204" pitchFamily="18" charset="0"/>
                        <a:ea typeface="Cambria Math" panose="02040503050406030204" pitchFamily="18" charset="0"/>
                      </a:rPr>
                      <m:t>∆</m:t>
                    </m:r>
                    <m:r>
                      <a:rPr lang="es-ES" sz="3200" b="0" i="1" smtClean="0">
                        <a:latin typeface="Cambria Math" panose="02040503050406030204" pitchFamily="18" charset="0"/>
                        <a:ea typeface="Cambria Math" panose="02040503050406030204" pitchFamily="18" charset="0"/>
                      </a:rPr>
                      <m:t>𝑆</m:t>
                    </m:r>
                    <m:r>
                      <a:rPr lang="es-ES" sz="3200" b="0" i="1" smtClean="0">
                        <a:latin typeface="Cambria Math" panose="02040503050406030204" pitchFamily="18" charset="0"/>
                        <a:ea typeface="Cambria Math" panose="02040503050406030204" pitchFamily="18" charset="0"/>
                      </a:rPr>
                      <m:t>=</m:t>
                    </m:r>
                    <m:f>
                      <m:fPr>
                        <m:ctrlPr>
                          <a:rPr lang="es-ES" sz="3200" b="0" i="1" smtClean="0">
                            <a:latin typeface="Cambria Math" panose="02040503050406030204" pitchFamily="18" charset="0"/>
                            <a:ea typeface="Cambria Math" panose="02040503050406030204" pitchFamily="18" charset="0"/>
                          </a:rPr>
                        </m:ctrlPr>
                      </m:fPr>
                      <m:num>
                        <m:r>
                          <a:rPr lang="es-ES" sz="3200" b="0" i="1" smtClean="0">
                            <a:latin typeface="Cambria Math" panose="02040503050406030204" pitchFamily="18" charset="0"/>
                            <a:ea typeface="Cambria Math" panose="02040503050406030204" pitchFamily="18" charset="0"/>
                          </a:rPr>
                          <m:t>∆</m:t>
                        </m:r>
                        <m:r>
                          <a:rPr lang="es-ES" sz="3200" b="0" i="1" smtClean="0">
                            <a:latin typeface="Cambria Math" panose="02040503050406030204" pitchFamily="18" charset="0"/>
                            <a:ea typeface="Cambria Math" panose="02040503050406030204" pitchFamily="18" charset="0"/>
                          </a:rPr>
                          <m:t>𝑄</m:t>
                        </m:r>
                      </m:num>
                      <m:den>
                        <m:r>
                          <a:rPr lang="es-ES" sz="3200" b="0" i="1" smtClean="0">
                            <a:latin typeface="Cambria Math" panose="02040503050406030204" pitchFamily="18" charset="0"/>
                            <a:ea typeface="Cambria Math" panose="02040503050406030204" pitchFamily="18" charset="0"/>
                          </a:rPr>
                          <m:t>𝑇</m:t>
                        </m:r>
                      </m:den>
                    </m:f>
                  </m:oMath>
                </a14:m>
                <a:endParaRPr lang="es-CL" sz="3200" dirty="0" smtClean="0"/>
              </a:p>
              <a:p>
                <a:r>
                  <a:rPr lang="es-ES" sz="3200" dirty="0" smtClean="0"/>
                  <a:t>Siempre y cuando el sistema cambie en forma reversible . La unidad para la entropía en el SI es J/K</a:t>
                </a:r>
                <a:endParaRPr lang="es-CL" sz="32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23528" y="1168152"/>
                <a:ext cx="8229600" cy="5429200"/>
              </a:xfrm>
              <a:blipFill rotWithShape="0">
                <a:blip r:embed="rId2"/>
                <a:stretch>
                  <a:fillRect l="-1481" t="-1461" r="-1333" b="-3483"/>
                </a:stretch>
              </a:blipFill>
            </p:spPr>
            <p:txBody>
              <a:bodyPr/>
              <a:lstStyle/>
              <a:p>
                <a:r>
                  <a:rPr lang="es-CL">
                    <a:noFill/>
                  </a:rPr>
                  <a:t> </a:t>
                </a:r>
              </a:p>
            </p:txBody>
          </p:sp>
        </mc:Fallback>
      </mc:AlternateContent>
    </p:spTree>
    <p:extLst>
      <p:ext uri="{BB962C8B-B14F-4D97-AF65-F5344CB8AC3E}">
        <p14:creationId xmlns:p14="http://schemas.microsoft.com/office/powerpoint/2010/main" val="297411618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4800" dirty="0" smtClean="0"/>
              <a:t>Masa molecular, cte. R y densidad de algunos gases</a:t>
            </a:r>
            <a:endParaRPr lang="es-CL" sz="4800" dirty="0"/>
          </a:p>
        </p:txBody>
      </p:sp>
      <p:sp>
        <p:nvSpPr>
          <p:cNvPr id="3" name="2 Marcador de contenido"/>
          <p:cNvSpPr>
            <a:spLocks noGrp="1"/>
          </p:cNvSpPr>
          <p:nvPr>
            <p:ph idx="1"/>
          </p:nvPr>
        </p:nvSpPr>
        <p:spPr/>
        <p:txBody>
          <a:bodyPr/>
          <a:lstStyle/>
          <a:p>
            <a:endParaRPr lang="es-CL"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57110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84923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4800" dirty="0"/>
              <a:t>Masa molecular, cte. R y densidad de algunos gases</a:t>
            </a:r>
          </a:p>
        </p:txBody>
      </p:sp>
      <p:sp>
        <p:nvSpPr>
          <p:cNvPr id="3" name="2 Marcador de contenido"/>
          <p:cNvSpPr>
            <a:spLocks noGrp="1"/>
          </p:cNvSpPr>
          <p:nvPr>
            <p:ph idx="1"/>
          </p:nvPr>
        </p:nvSpPr>
        <p:spPr/>
        <p:txBody>
          <a:bodyPr/>
          <a:lstStyle/>
          <a:p>
            <a:endParaRPr lang="es-CL" dirty="0"/>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970"/>
          <a:stretch/>
        </p:blipFill>
        <p:spPr bwMode="auto">
          <a:xfrm>
            <a:off x="683568" y="1700808"/>
            <a:ext cx="7931596" cy="493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29206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Cambio reversible</a:t>
            </a:r>
            <a:endParaRPr lang="es-CL" dirty="0"/>
          </a:p>
        </p:txBody>
      </p:sp>
      <p:sp>
        <p:nvSpPr>
          <p:cNvPr id="3" name="Marcador de contenido 2"/>
          <p:cNvSpPr>
            <a:spLocks noGrp="1"/>
          </p:cNvSpPr>
          <p:nvPr>
            <p:ph idx="1"/>
          </p:nvPr>
        </p:nvSpPr>
        <p:spPr/>
        <p:txBody>
          <a:bodyPr/>
          <a:lstStyle/>
          <a:p>
            <a:r>
              <a:rPr lang="es-ES" dirty="0" smtClean="0"/>
              <a:t>Es un proceso en el cual los valores “p, V , T y U  están definidos durante el cambio . Si el proceso se invierte , entonces “p, V , T y U tomaran los mismos valores pero en orden contrario.</a:t>
            </a:r>
          </a:p>
          <a:p>
            <a:r>
              <a:rPr lang="es-ES" dirty="0" smtClean="0"/>
              <a:t>Para considerarse reversible, un proceso debe , por lo general , ser lento , y el sistema estar muy próximo al equilibrio durante todo el cambio.</a:t>
            </a:r>
          </a:p>
          <a:p>
            <a:endParaRPr lang="es-CL" dirty="0"/>
          </a:p>
        </p:txBody>
      </p:sp>
    </p:spTree>
    <p:extLst>
      <p:ext uri="{BB962C8B-B14F-4D97-AF65-F5344CB8AC3E}">
        <p14:creationId xmlns:p14="http://schemas.microsoft.com/office/powerpoint/2010/main" val="284169642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cambio reversib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404664"/>
            <a:ext cx="828092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5585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65005"/>
            <a:ext cx="5817840" cy="599699"/>
          </a:xfrm>
        </p:spPr>
        <p:txBody>
          <a:bodyPr/>
          <a:lstStyle/>
          <a:p>
            <a:r>
              <a:rPr lang="es-ES" sz="3200" dirty="0" smtClean="0"/>
              <a:t>Otra definición de entropía</a:t>
            </a:r>
            <a:endParaRPr lang="es-CL" sz="32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89207" y="692696"/>
                <a:ext cx="8229600" cy="3942789"/>
              </a:xfrm>
            </p:spPr>
            <p:txBody>
              <a:bodyPr>
                <a:normAutofit fontScale="92500"/>
              </a:bodyPr>
              <a:lstStyle/>
              <a:p>
                <a:r>
                  <a:rPr lang="es-ES" dirty="0" smtClean="0"/>
                  <a:t>Otra definición completamente equivalente , se puede dar  a partir de un cuidadoso análisis molecular del sistema .</a:t>
                </a:r>
              </a:p>
              <a:p>
                <a:r>
                  <a:rPr lang="es-ES" dirty="0" smtClean="0"/>
                  <a:t>Si un sistema puede llegar al mismo estado ( esto es , alcanzar los mismos valores  de “p, V , T y U ) en </a:t>
                </a:r>
                <a14:m>
                  <m:oMath xmlns:m="http://schemas.openxmlformats.org/officeDocument/2006/math">
                    <m:r>
                      <a:rPr lang="el-GR" i="1" smtClean="0">
                        <a:latin typeface="Cambria Math" panose="02040503050406030204" pitchFamily="18" charset="0"/>
                      </a:rPr>
                      <m:t>Ω</m:t>
                    </m:r>
                    <m:r>
                      <a:rPr lang="es-ES" b="0" i="1" smtClean="0">
                        <a:latin typeface="Cambria Math" panose="02040503050406030204" pitchFamily="18" charset="0"/>
                      </a:rPr>
                      <m:t> </m:t>
                    </m:r>
                  </m:oMath>
                </a14:m>
                <a:r>
                  <a:rPr lang="es-CL" dirty="0" smtClean="0"/>
                  <a:t>formas diferentes( por ejemplo distintos arreglos de  las moléculas) , entonces la entropía de dicho estado es:</a:t>
                </a:r>
              </a:p>
              <a:p>
                <a14:m>
                  <m:oMath xmlns:m="http://schemas.openxmlformats.org/officeDocument/2006/math">
                    <m:r>
                      <a:rPr lang="es-ES" b="0" i="1" smtClean="0">
                        <a:latin typeface="Cambria Math" panose="02040503050406030204" pitchFamily="18" charset="0"/>
                      </a:rPr>
                      <m:t>𝑆</m:t>
                    </m:r>
                    <m:r>
                      <a:rPr lang="es-ES" b="0" i="1" smtClean="0">
                        <a:latin typeface="Cambria Math" panose="02040503050406030204" pitchFamily="18" charset="0"/>
                      </a:rPr>
                      <m:t>=</m:t>
                    </m:r>
                    <m:r>
                      <a:rPr lang="es-ES" b="0" i="1" smtClean="0">
                        <a:latin typeface="Cambria Math" panose="02040503050406030204" pitchFamily="18" charset="0"/>
                      </a:rPr>
                      <m:t>𝐾𝐿𝑛</m:t>
                    </m:r>
                    <m:r>
                      <a:rPr lang="el-GR" b="0" i="1" smtClean="0">
                        <a:latin typeface="Cambria Math" panose="02040503050406030204" pitchFamily="18" charset="0"/>
                      </a:rPr>
                      <m:t>Ω</m:t>
                    </m:r>
                  </m:oMath>
                </a14:m>
                <a:endParaRPr lang="es-CL" dirty="0" smtClean="0"/>
              </a:p>
              <a:p>
                <a:r>
                  <a:rPr lang="es-ES" dirty="0" smtClean="0"/>
                  <a:t>Donde Ln es el logaritmo natural  y K es la constante de Boltzmann , 1,38x</a:t>
                </a:r>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−23</m:t>
                        </m:r>
                      </m:sup>
                    </m:sSup>
                    <m:r>
                      <a:rPr lang="es-ES" b="0" i="1" smtClean="0">
                        <a:latin typeface="Cambria Math" panose="02040503050406030204" pitchFamily="18" charset="0"/>
                      </a:rPr>
                      <m:t>𝐽</m:t>
                    </m:r>
                    <m:r>
                      <a:rPr lang="es-ES" b="0" i="1" smtClean="0">
                        <a:latin typeface="Cambria Math" panose="02040503050406030204" pitchFamily="18" charset="0"/>
                      </a:rPr>
                      <m:t>/</m:t>
                    </m:r>
                    <m:r>
                      <a:rPr lang="es-ES" b="0" i="1" smtClean="0">
                        <a:latin typeface="Cambria Math" panose="02040503050406030204" pitchFamily="18" charset="0"/>
                      </a:rPr>
                      <m:t>𝐾</m:t>
                    </m:r>
                  </m:oMath>
                </a14:m>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89207" y="692696"/>
                <a:ext cx="8229600" cy="3942789"/>
              </a:xfrm>
              <a:blipFill rotWithShape="0">
                <a:blip r:embed="rId2"/>
                <a:stretch>
                  <a:fillRect l="-815" t="-1084" r="-1556"/>
                </a:stretch>
              </a:blipFill>
            </p:spPr>
            <p:txBody>
              <a:bodyPr/>
              <a:lstStyle/>
              <a:p>
                <a:r>
                  <a:rPr lang="es-CL">
                    <a:noFill/>
                  </a:rPr>
                  <a:t> </a:t>
                </a:r>
              </a:p>
            </p:txBody>
          </p:sp>
        </mc:Fallback>
      </mc:AlternateContent>
      <p:pic>
        <p:nvPicPr>
          <p:cNvPr id="4102" name="Picture 6" descr="Resultado de imagen para formulas de la entro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961360"/>
            <a:ext cx="453551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n para formulas de la entrop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71" y="4690968"/>
            <a:ext cx="4286250"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0820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entropía es una medida del desorden</a:t>
            </a:r>
            <a:endParaRPr lang="es-CL"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ES" dirty="0" smtClean="0"/>
                  <a:t>Un estado que solo puede ocurrir  de una forma (por ejemplo, un único arreglo  de sus moléculas) es un estado altamente ordenado . Pero si este se da de muchas maneras es un estado desordenado. Una forma de asociar  un numero con el desorden , es tomar el desorden de un estado  como proporcional a </a:t>
                </a:r>
                <a:r>
                  <a:rPr lang="el-GR" dirty="0" smtClean="0"/>
                  <a:t>Ω</a:t>
                </a:r>
                <a:r>
                  <a:rPr lang="es-ES" dirty="0" smtClean="0"/>
                  <a:t>, que es el numero de formas en que puede ocurrir un estado . </a:t>
                </a:r>
              </a:p>
              <a:p>
                <a:r>
                  <a:rPr lang="es-ES" dirty="0" smtClean="0"/>
                  <a:t>Como </a:t>
                </a:r>
                <a14:m>
                  <m:oMath xmlns:m="http://schemas.openxmlformats.org/officeDocument/2006/math">
                    <m:r>
                      <a:rPr lang="es-ES" i="1">
                        <a:latin typeface="Cambria Math" panose="02040503050406030204" pitchFamily="18" charset="0"/>
                      </a:rPr>
                      <m:t>𝑆</m:t>
                    </m:r>
                    <m:r>
                      <a:rPr lang="es-ES" i="1">
                        <a:latin typeface="Cambria Math" panose="02040503050406030204" pitchFamily="18" charset="0"/>
                      </a:rPr>
                      <m:t>=</m:t>
                    </m:r>
                    <m:r>
                      <a:rPr lang="es-ES" i="1">
                        <a:latin typeface="Cambria Math" panose="02040503050406030204" pitchFamily="18" charset="0"/>
                      </a:rPr>
                      <m:t>𝐾𝐿𝑛</m:t>
                    </m:r>
                    <m:r>
                      <a:rPr lang="el-GR" i="1">
                        <a:latin typeface="Cambria Math" panose="02040503050406030204" pitchFamily="18" charset="0"/>
                      </a:rPr>
                      <m:t>Ω</m:t>
                    </m:r>
                  </m:oMath>
                </a14:m>
                <a:r>
                  <a:rPr lang="es-CL" dirty="0" smtClean="0"/>
                  <a:t> , la entropía es una medida del desorden.</a:t>
                </a:r>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963" t="-1078" r="-2074"/>
                </a:stretch>
              </a:blipFill>
            </p:spPr>
            <p:txBody>
              <a:bodyPr/>
              <a:lstStyle/>
              <a:p>
                <a:r>
                  <a:rPr lang="es-CL">
                    <a:noFill/>
                  </a:rPr>
                  <a:t> </a:t>
                </a:r>
              </a:p>
            </p:txBody>
          </p:sp>
        </mc:Fallback>
      </mc:AlternateContent>
    </p:spTree>
    <p:extLst>
      <p:ext uri="{BB962C8B-B14F-4D97-AF65-F5344CB8AC3E}">
        <p14:creationId xmlns:p14="http://schemas.microsoft.com/office/powerpoint/2010/main" val="53027515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7503" y="21515"/>
                <a:ext cx="8973343" cy="5865515"/>
              </a:xfrm>
            </p:spPr>
            <p:txBody>
              <a:bodyPr/>
              <a:lstStyle/>
              <a:p>
                <a:r>
                  <a:rPr lang="es-ES" dirty="0" smtClean="0"/>
                  <a:t>En un proceso que contiene muchas moléculas , los procesos espontáneos siempre ocurren en una dirección de,</a:t>
                </a:r>
              </a:p>
              <a:p>
                <a14:m>
                  <m:oMath xmlns:m="http://schemas.openxmlformats.org/officeDocument/2006/math">
                    <m:d>
                      <m:dPr>
                        <m:ctrlPr>
                          <a:rPr lang="es-CL"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𝑒𝑠𝑡𝑎𝑑𝑜</m:t>
                            </m:r>
                            <m:r>
                              <a:rPr lang="es-ES" b="0" i="1" smtClean="0">
                                <a:latin typeface="Cambria Math" panose="02040503050406030204" pitchFamily="18" charset="0"/>
                              </a:rPr>
                              <m:t> </m:t>
                            </m:r>
                            <m:r>
                              <a:rPr lang="es-ES" b="0" i="1" smtClean="0">
                                <a:latin typeface="Cambria Math" panose="02040503050406030204" pitchFamily="18" charset="0"/>
                              </a:rPr>
                              <m:t>𝑞𝑢𝑒</m:t>
                            </m:r>
                            <m:r>
                              <a:rPr lang="es-ES" b="0" i="1" smtClean="0">
                                <a:latin typeface="Cambria Math" panose="02040503050406030204" pitchFamily="18" charset="0"/>
                              </a:rPr>
                              <m:t> </m:t>
                            </m:r>
                            <m:r>
                              <a:rPr lang="es-ES" b="0" i="1" smtClean="0">
                                <a:latin typeface="Cambria Math" panose="02040503050406030204" pitchFamily="18" charset="0"/>
                              </a:rPr>
                              <m:t>𝑝𝑢𝑒𝑑𝑒</m:t>
                            </m:r>
                            <m:r>
                              <a:rPr lang="es-ES" b="0" i="1" smtClean="0">
                                <a:latin typeface="Cambria Math" panose="02040503050406030204" pitchFamily="18" charset="0"/>
                              </a:rPr>
                              <m:t> </m:t>
                            </m:r>
                          </m:e>
                          <m:e>
                            <m:r>
                              <a:rPr lang="es-ES" b="0" i="1" smtClean="0">
                                <a:latin typeface="Cambria Math" panose="02040503050406030204" pitchFamily="18" charset="0"/>
                              </a:rPr>
                              <m:t>𝑒𝑥𝑖𝑠𝑡𝑖𝑟</m:t>
                            </m:r>
                            <m:r>
                              <a:rPr lang="es-ES" b="0" i="1" smtClean="0">
                                <a:latin typeface="Cambria Math" panose="02040503050406030204" pitchFamily="18" charset="0"/>
                              </a:rPr>
                              <m:t> </m:t>
                            </m:r>
                            <m:r>
                              <a:rPr lang="es-ES" b="0" i="1" smtClean="0">
                                <a:latin typeface="Cambria Math" panose="02040503050406030204" pitchFamily="18" charset="0"/>
                              </a:rPr>
                              <m:t>𝑒𝑛</m:t>
                            </m:r>
                            <m:r>
                              <a:rPr lang="es-ES" b="0" i="1" smtClean="0">
                                <a:latin typeface="Cambria Math" panose="02040503050406030204" pitchFamily="18" charset="0"/>
                              </a:rPr>
                              <m:t> </m:t>
                            </m:r>
                            <m:r>
                              <a:rPr lang="es-ES" b="0" i="1" smtClean="0">
                                <a:latin typeface="Cambria Math" panose="02040503050406030204" pitchFamily="18" charset="0"/>
                              </a:rPr>
                              <m:t>𝑠𝑜𝑙𝑜</m:t>
                            </m:r>
                            <m:r>
                              <a:rPr lang="es-ES" b="0" i="1" smtClean="0">
                                <a:latin typeface="Cambria Math" panose="02040503050406030204" pitchFamily="18" charset="0"/>
                              </a:rPr>
                              <m:t> </m:t>
                            </m:r>
                          </m:e>
                          <m:e>
                            <m:r>
                              <a:rPr lang="es-ES" b="0" i="1" smtClean="0">
                                <a:latin typeface="Cambria Math" panose="02040503050406030204" pitchFamily="18" charset="0"/>
                              </a:rPr>
                              <m:t>𝑢𝑛𝑜𝑠</m:t>
                            </m:r>
                            <m:r>
                              <a:rPr lang="es-ES" b="0" i="1" smtClean="0">
                                <a:latin typeface="Cambria Math" panose="02040503050406030204" pitchFamily="18" charset="0"/>
                              </a:rPr>
                              <m:t> </m:t>
                            </m:r>
                            <m:r>
                              <a:rPr lang="es-ES" b="0" i="1" smtClean="0">
                                <a:latin typeface="Cambria Math" panose="02040503050406030204" pitchFamily="18" charset="0"/>
                              </a:rPr>
                              <m:t>𝑝𝑜𝑐𝑜𝑠</m:t>
                            </m:r>
                            <m:r>
                              <a:rPr lang="es-ES" b="0" i="1" smtClean="0">
                                <a:latin typeface="Cambria Math" panose="02040503050406030204" pitchFamily="18" charset="0"/>
                              </a:rPr>
                              <m:t> </m:t>
                            </m:r>
                            <m:r>
                              <a:rPr lang="es-ES" b="0" i="1" smtClean="0">
                                <a:latin typeface="Cambria Math" panose="02040503050406030204" pitchFamily="18" charset="0"/>
                              </a:rPr>
                              <m:t>𝑒𝑠𝑡𝑎𝑑𝑜𝑠</m:t>
                            </m:r>
                          </m:e>
                        </m:eqArr>
                      </m:e>
                    </m:d>
                    <m:r>
                      <a:rPr lang="es-CL" i="1" smtClean="0">
                        <a:latin typeface="Cambria Math" panose="02040503050406030204" pitchFamily="18" charset="0"/>
                        <a:ea typeface="Cambria Math" panose="02040503050406030204" pitchFamily="18" charset="0"/>
                      </a:rPr>
                      <m:t>→</m:t>
                    </m:r>
                    <m:d>
                      <m:dPr>
                        <m:ctrlPr>
                          <a:rPr lang="es-CL" i="1" smtClean="0">
                            <a:latin typeface="Cambria Math" panose="02040503050406030204" pitchFamily="18" charset="0"/>
                            <a:ea typeface="Cambria Math" panose="02040503050406030204" pitchFamily="18" charset="0"/>
                          </a:rPr>
                        </m:ctrlPr>
                      </m:dPr>
                      <m:e>
                        <m:eqArr>
                          <m:eqArrPr>
                            <m:ctrlPr>
                              <a:rPr lang="es-ES" b="0" i="1" smtClean="0">
                                <a:latin typeface="Cambria Math" panose="02040503050406030204" pitchFamily="18" charset="0"/>
                                <a:ea typeface="Cambria Math" panose="02040503050406030204" pitchFamily="18" charset="0"/>
                              </a:rPr>
                            </m:ctrlPr>
                          </m:eqArrPr>
                          <m:e>
                            <m:r>
                              <a:rPr lang="es-ES" b="0" i="1" smtClean="0">
                                <a:latin typeface="Cambria Math" panose="02040503050406030204" pitchFamily="18" charset="0"/>
                                <a:ea typeface="Cambria Math" panose="02040503050406030204" pitchFamily="18" charset="0"/>
                              </a:rPr>
                              <m:t>𝑒𝑠𝑡𝑎𝑑𝑜</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𝑞𝑢𝑒</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𝑝𝑢𝑒𝑑𝑒</m:t>
                            </m:r>
                            <m:r>
                              <a:rPr lang="es-ES" b="0" i="1" smtClean="0">
                                <a:latin typeface="Cambria Math" panose="02040503050406030204" pitchFamily="18" charset="0"/>
                                <a:ea typeface="Cambria Math" panose="02040503050406030204" pitchFamily="18" charset="0"/>
                              </a:rPr>
                              <m:t> </m:t>
                            </m:r>
                          </m:e>
                          <m:e>
                            <m:r>
                              <a:rPr lang="es-ES" b="0" i="1" smtClean="0">
                                <a:latin typeface="Cambria Math" panose="02040503050406030204" pitchFamily="18" charset="0"/>
                                <a:ea typeface="Cambria Math" panose="02040503050406030204" pitchFamily="18" charset="0"/>
                              </a:rPr>
                              <m:t>𝑒𝑥𝑖𝑠𝑡𝑖𝑟</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𝑒𝑛</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𝑚𝑢𝑐h𝑜𝑠</m:t>
                            </m:r>
                          </m:e>
                          <m:e>
                            <m:r>
                              <a:rPr lang="es-ES" b="0" i="1" smtClean="0">
                                <a:latin typeface="Cambria Math" panose="02040503050406030204" pitchFamily="18" charset="0"/>
                                <a:ea typeface="Cambria Math" panose="02040503050406030204" pitchFamily="18" charset="0"/>
                              </a:rPr>
                              <m:t>𝑒𝑠𝑡𝑎𝑑𝑜𝑠</m:t>
                            </m:r>
                          </m:e>
                        </m:eqArr>
                      </m:e>
                    </m:d>
                  </m:oMath>
                </a14:m>
                <a:endParaRPr lang="es-CL" dirty="0" smtClean="0"/>
              </a:p>
              <a:p>
                <a:r>
                  <a:rPr lang="es-ES" dirty="0" smtClean="0"/>
                  <a:t>Cuando los sistemas se abandonan a si mismo ( es decir son sistemas aislados), retienen su estado original de orden o de otra </a:t>
                </a:r>
              </a:p>
              <a:p>
                <a:r>
                  <a:rPr lang="es-ES" dirty="0" smtClean="0"/>
                  <a:t>manera pueden </a:t>
                </a:r>
              </a:p>
              <a:p>
                <a:r>
                  <a:rPr lang="es-ES" dirty="0" smtClean="0"/>
                  <a:t>incrementar su </a:t>
                </a:r>
              </a:p>
              <a:p>
                <a:r>
                  <a:rPr lang="es-ES" dirty="0" smtClean="0"/>
                  <a:t>desorden.</a:t>
                </a:r>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7503" y="21515"/>
                <a:ext cx="8973343" cy="5865515"/>
              </a:xfrm>
              <a:blipFill rotWithShape="0">
                <a:blip r:embed="rId2"/>
                <a:stretch>
                  <a:fillRect l="-951" t="-832" r="-1834"/>
                </a:stretch>
              </a:blipFill>
            </p:spPr>
            <p:txBody>
              <a:bodyPr/>
              <a:lstStyle/>
              <a:p>
                <a:r>
                  <a:rPr lang="es-CL">
                    <a:noFill/>
                  </a:rPr>
                  <a:t> </a:t>
                </a:r>
              </a:p>
            </p:txBody>
          </p:sp>
        </mc:Fallback>
      </mc:AlternateContent>
      <p:pic>
        <p:nvPicPr>
          <p:cNvPr id="8194" name="Picture 2" descr="Resultado de imagen para la entropia y el deso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501008"/>
            <a:ext cx="551695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2694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9" y="548680"/>
            <a:ext cx="9144000" cy="1124744"/>
          </a:xfrm>
        </p:spPr>
        <p:txBody>
          <a:bodyPr/>
          <a:lstStyle/>
          <a:p>
            <a:r>
              <a:rPr lang="es-CL" dirty="0">
                <a:effectLst/>
              </a:rPr>
              <a:t>¿Qué es la Termodinámica?</a:t>
            </a:r>
            <a:endParaRPr lang="es-CL" b="1" dirty="0">
              <a:latin typeface="Castellar" pitchFamily="18" charset="0"/>
            </a:endParaRPr>
          </a:p>
        </p:txBody>
      </p:sp>
      <p:sp>
        <p:nvSpPr>
          <p:cNvPr id="3" name="2 Marcador de contenido"/>
          <p:cNvSpPr>
            <a:spLocks noGrp="1"/>
          </p:cNvSpPr>
          <p:nvPr>
            <p:ph idx="1"/>
          </p:nvPr>
        </p:nvSpPr>
        <p:spPr>
          <a:xfrm>
            <a:off x="0" y="2060848"/>
            <a:ext cx="9144000" cy="2952328"/>
          </a:xfrm>
        </p:spPr>
        <p:txBody>
          <a:bodyPr>
            <a:normAutofit/>
          </a:bodyPr>
          <a:lstStyle/>
          <a:p>
            <a:r>
              <a:rPr lang="es-CL" sz="1600" dirty="0">
                <a:solidFill>
                  <a:schemeClr val="tx1"/>
                </a:solidFill>
                <a:latin typeface="Arial" pitchFamily="34" charset="0"/>
                <a:cs typeface="Arial" pitchFamily="34" charset="0"/>
              </a:rPr>
              <a:t>La </a:t>
            </a:r>
            <a:r>
              <a:rPr lang="es-CL" sz="1600" b="1" dirty="0" smtClean="0">
                <a:solidFill>
                  <a:schemeClr val="tx1"/>
                </a:solidFill>
                <a:latin typeface="Arial" pitchFamily="34" charset="0"/>
                <a:cs typeface="Arial" pitchFamily="34" charset="0"/>
              </a:rPr>
              <a:t>termodinámica </a:t>
            </a:r>
            <a:r>
              <a:rPr lang="es-CL" sz="1600" dirty="0">
                <a:solidFill>
                  <a:schemeClr val="tx1"/>
                </a:solidFill>
                <a:latin typeface="Arial" pitchFamily="34" charset="0"/>
                <a:cs typeface="Arial" pitchFamily="34" charset="0"/>
              </a:rPr>
              <a:t>es una rama de la física que estudia los fenómenos relacionados con </a:t>
            </a:r>
            <a:r>
              <a:rPr lang="es-CL" sz="1600" dirty="0" smtClean="0">
                <a:solidFill>
                  <a:schemeClr val="tx1"/>
                </a:solidFill>
                <a:latin typeface="Arial" pitchFamily="34" charset="0"/>
                <a:cs typeface="Arial" pitchFamily="34" charset="0"/>
              </a:rPr>
              <a:t>el trabajo y el calor. Se </a:t>
            </a:r>
            <a:r>
              <a:rPr lang="es-CL" sz="1600" dirty="0">
                <a:solidFill>
                  <a:schemeClr val="tx1"/>
                </a:solidFill>
                <a:latin typeface="Arial" pitchFamily="34" charset="0"/>
                <a:cs typeface="Arial" pitchFamily="34" charset="0"/>
              </a:rPr>
              <a:t>ocupa de las propiedades </a:t>
            </a:r>
            <a:r>
              <a:rPr lang="es-CL" sz="1600" dirty="0" smtClean="0">
                <a:solidFill>
                  <a:schemeClr val="tx1"/>
                </a:solidFill>
                <a:latin typeface="Arial" pitchFamily="34" charset="0"/>
                <a:cs typeface="Arial" pitchFamily="34" charset="0"/>
              </a:rPr>
              <a:t>macroscópicas </a:t>
            </a:r>
            <a:r>
              <a:rPr lang="es-CL" sz="1600" dirty="0">
                <a:solidFill>
                  <a:schemeClr val="tx1"/>
                </a:solidFill>
                <a:latin typeface="Arial" pitchFamily="34" charset="0"/>
                <a:cs typeface="Arial" pitchFamily="34" charset="0"/>
              </a:rPr>
              <a:t>de la materia, especialmente las que son afectadas por el calor y la temperatura, así como de la transformación de unas formas de energía en otras</a:t>
            </a:r>
            <a:r>
              <a:rPr lang="es-CL" sz="1600" dirty="0" smtClean="0">
                <a:solidFill>
                  <a:schemeClr val="tx1"/>
                </a:solidFill>
                <a:latin typeface="Arial" pitchFamily="34" charset="0"/>
                <a:cs typeface="Arial" pitchFamily="34" charset="0"/>
              </a:rPr>
              <a:t>.</a:t>
            </a:r>
          </a:p>
          <a:p>
            <a:r>
              <a:rPr lang="es-CL" sz="1600" dirty="0" smtClean="0">
                <a:solidFill>
                  <a:schemeClr val="tx1"/>
                </a:solidFill>
                <a:latin typeface="Arial" pitchFamily="34" charset="0"/>
                <a:cs typeface="Arial" pitchFamily="34" charset="0"/>
              </a:rPr>
              <a:t> Es </a:t>
            </a:r>
            <a:r>
              <a:rPr lang="es-CL" sz="1600" dirty="0">
                <a:solidFill>
                  <a:schemeClr val="tx1"/>
                </a:solidFill>
                <a:latin typeface="Arial" pitchFamily="34" charset="0"/>
                <a:cs typeface="Arial" pitchFamily="34" charset="0"/>
              </a:rPr>
              <a:t>importante saber que la termodinámica estudia los sistemas que se encuentran en equilibrio. Esto significa </a:t>
            </a:r>
            <a:r>
              <a:rPr lang="es-CL" sz="1600" dirty="0" smtClean="0">
                <a:solidFill>
                  <a:schemeClr val="tx1"/>
                </a:solidFill>
                <a:latin typeface="Arial" pitchFamily="34" charset="0"/>
                <a:cs typeface="Arial" pitchFamily="34" charset="0"/>
              </a:rPr>
              <a:t>que la </a:t>
            </a:r>
            <a:r>
              <a:rPr lang="es-CL" sz="1600" dirty="0">
                <a:solidFill>
                  <a:schemeClr val="tx1"/>
                </a:solidFill>
                <a:latin typeface="Arial" pitchFamily="34" charset="0"/>
                <a:cs typeface="Arial" pitchFamily="34" charset="0"/>
              </a:rPr>
              <a:t>presión</a:t>
            </a:r>
            <a:r>
              <a:rPr lang="es-CL" sz="1600" dirty="0" smtClean="0">
                <a:solidFill>
                  <a:schemeClr val="tx1"/>
                </a:solidFill>
                <a:latin typeface="Arial" pitchFamily="34" charset="0"/>
                <a:cs typeface="Arial" pitchFamily="34" charset="0"/>
              </a:rPr>
              <a:t>, temperatura, volumen </a:t>
            </a:r>
            <a:r>
              <a:rPr lang="es-CL" sz="1600" dirty="0">
                <a:solidFill>
                  <a:schemeClr val="tx1"/>
                </a:solidFill>
                <a:latin typeface="Arial" pitchFamily="34" charset="0"/>
                <a:cs typeface="Arial" pitchFamily="34" charset="0"/>
              </a:rPr>
              <a:t>y la masa, que se conocen como variables </a:t>
            </a:r>
            <a:r>
              <a:rPr lang="es-CL" sz="1600" dirty="0" smtClean="0">
                <a:solidFill>
                  <a:schemeClr val="tx1"/>
                </a:solidFill>
                <a:latin typeface="Arial" pitchFamily="34" charset="0"/>
                <a:cs typeface="Arial" pitchFamily="34" charset="0"/>
              </a:rPr>
              <a:t>termodinámicas, son </a:t>
            </a:r>
            <a:r>
              <a:rPr lang="es-CL" sz="1600" dirty="0">
                <a:solidFill>
                  <a:schemeClr val="tx1"/>
                </a:solidFill>
                <a:latin typeface="Arial" pitchFamily="34" charset="0"/>
                <a:cs typeface="Arial" pitchFamily="34" charset="0"/>
              </a:rPr>
              <a:t>constantes.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437112"/>
            <a:ext cx="3848100" cy="20859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63451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051520"/>
          </a:xfrm>
        </p:spPr>
        <p:txBody>
          <a:bodyPr/>
          <a:lstStyle/>
          <a:p>
            <a:r>
              <a:rPr lang="es-ES" dirty="0" smtClean="0"/>
              <a:t>El estado mas probable</a:t>
            </a:r>
            <a:endParaRPr lang="es-CL" dirty="0"/>
          </a:p>
        </p:txBody>
      </p:sp>
      <p:sp>
        <p:nvSpPr>
          <p:cNvPr id="3" name="Marcador de contenido 2"/>
          <p:cNvSpPr>
            <a:spLocks noGrp="1"/>
          </p:cNvSpPr>
          <p:nvPr>
            <p:ph idx="1"/>
          </p:nvPr>
        </p:nvSpPr>
        <p:spPr>
          <a:xfrm>
            <a:off x="179512" y="1026938"/>
            <a:ext cx="8229600" cy="4525963"/>
          </a:xfrm>
        </p:spPr>
        <p:txBody>
          <a:bodyPr/>
          <a:lstStyle/>
          <a:p>
            <a:r>
              <a:rPr lang="es-ES" dirty="0" smtClean="0"/>
              <a:t>Es estado mas probable de un sistema  es el estado con la entropía  mas grande . También es el estado con el mayor desorden y el estado que puede ocurrir en el mayor numero de maneras.</a:t>
            </a:r>
          </a:p>
          <a:p>
            <a:endParaRPr lang="es-CL" dirty="0"/>
          </a:p>
        </p:txBody>
      </p:sp>
      <p:pic>
        <p:nvPicPr>
          <p:cNvPr id="12290" name="Picture 2" descr="Resultado de imagen para estado mas probable de un sist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068960"/>
            <a:ext cx="518891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50978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estado mas probable de un siste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280919"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13046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estado mas probable de un siste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3"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6263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la entropia y el desor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28092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710455"/>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la entropia y el desor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024136"/>
            <a:ext cx="8496944" cy="564522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395536" y="116632"/>
            <a:ext cx="6131024" cy="907504"/>
          </a:xfrm>
        </p:spPr>
        <p:txBody>
          <a:bodyPr/>
          <a:lstStyle/>
          <a:p>
            <a:r>
              <a:rPr lang="es-ES" dirty="0" smtClean="0"/>
              <a:t>Resumiendo </a:t>
            </a:r>
            <a:endParaRPr lang="es-CL" dirty="0"/>
          </a:p>
        </p:txBody>
      </p:sp>
    </p:spTree>
    <p:extLst>
      <p:ext uri="{BB962C8B-B14F-4D97-AF65-F5344CB8AC3E}">
        <p14:creationId xmlns:p14="http://schemas.microsoft.com/office/powerpoint/2010/main" val="126256957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la entropia y el desor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871894"/>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Problemas </a:t>
            </a:r>
            <a:r>
              <a:rPr lang="es-ES" smtClean="0"/>
              <a:t>de aplicación</a:t>
            </a:r>
            <a:endParaRPr lang="es-CL" dirty="0"/>
          </a:p>
        </p:txBody>
      </p:sp>
      <p:sp>
        <p:nvSpPr>
          <p:cNvPr id="3" name="Marcador de contenido 2"/>
          <p:cNvSpPr>
            <a:spLocks noGrp="1"/>
          </p:cNvSpPr>
          <p:nvPr>
            <p:ph idx="1"/>
          </p:nvPr>
        </p:nvSpPr>
        <p:spPr/>
        <p:txBody>
          <a:bodyPr/>
          <a:lstStyle/>
          <a:p>
            <a:r>
              <a:rPr lang="es-CL" dirty="0"/>
              <a:t>1.- 20 gramos de hielo a 0ºC se funden en agua .¿Cuánto cambia la entropía  de los 20gr  en el proceso?</a:t>
            </a:r>
          </a:p>
          <a:p>
            <a:r>
              <a:rPr lang="es-CL" dirty="0"/>
              <a:t>(24.5 J/K )</a:t>
            </a:r>
          </a:p>
          <a:p>
            <a:endParaRPr lang="es-CL" dirty="0"/>
          </a:p>
        </p:txBody>
      </p:sp>
    </p:spTree>
    <p:extLst>
      <p:ext uri="{BB962C8B-B14F-4D97-AF65-F5344CB8AC3E}">
        <p14:creationId xmlns:p14="http://schemas.microsoft.com/office/powerpoint/2010/main" val="2246735428"/>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23068"/>
            <a:ext cx="8229600" cy="5958260"/>
          </a:xfrm>
        </p:spPr>
        <p:txBody>
          <a:bodyPr/>
          <a:lstStyle/>
          <a:p>
            <a:r>
              <a:rPr lang="es-CL" dirty="0"/>
              <a:t>2.- como se indica en la figura, un gas ideal en un cilindro está confinado  por un pitón. El pistón se empuja hacia abajo  lentamente de tal forma que la temperatura permanezca constante  a 20ºC. Durante la compresión se hace un trabajo  sobre el gas de 730J. Calcule el cambio de entropía en el </a:t>
            </a:r>
            <a:r>
              <a:rPr lang="es-CL" dirty="0" smtClean="0"/>
              <a:t>gas.</a:t>
            </a:r>
          </a:p>
          <a:p>
            <a:endParaRPr lang="es-ES" dirty="0" smtClean="0"/>
          </a:p>
          <a:p>
            <a:r>
              <a:rPr lang="es-CL" dirty="0"/>
              <a:t>(-2.49 J/K)</a:t>
            </a:r>
          </a:p>
          <a:p>
            <a:endParaRPr lang="es-ES" dirty="0"/>
          </a:p>
          <a:p>
            <a:endParaRPr lang="es-CL" dirty="0"/>
          </a:p>
        </p:txBody>
      </p:sp>
      <p:pic>
        <p:nvPicPr>
          <p:cNvPr id="13" name="Imagen 12"/>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852936"/>
            <a:ext cx="3230860" cy="2952328"/>
          </a:xfrm>
          <a:prstGeom prst="rect">
            <a:avLst/>
          </a:prstGeom>
          <a:noFill/>
          <a:ln>
            <a:noFill/>
          </a:ln>
        </p:spPr>
      </p:pic>
    </p:spTree>
    <p:extLst>
      <p:ext uri="{BB962C8B-B14F-4D97-AF65-F5344CB8AC3E}">
        <p14:creationId xmlns:p14="http://schemas.microsoft.com/office/powerpoint/2010/main" val="3676420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323528" y="404664"/>
                <a:ext cx="8568952" cy="6264696"/>
              </a:xfrm>
            </p:spPr>
            <p:txBody>
              <a:bodyPr>
                <a:normAutofit/>
              </a:bodyPr>
              <a:lstStyle/>
              <a:p>
                <a:r>
                  <a:rPr lang="es-CL" dirty="0"/>
                  <a:t>3.- Como se muestra en la figura, un recipiente está dividido en dos compartimientos  de igual volumen. Los dos compartimientos  contienen masas iguales del mismo gas, 0.74gr en cada uno, y </a:t>
                </a:r>
                <a14:m>
                  <m:oMath xmlns:m="http://schemas.openxmlformats.org/officeDocument/2006/math">
                    <m:sSub>
                      <m:sSubPr>
                        <m:ctrlPr>
                          <a:rPr lang="es-CL" i="1"/>
                        </m:ctrlPr>
                      </m:sSubPr>
                      <m:e>
                        <m:r>
                          <a:rPr lang="es-CL" i="1"/>
                          <m:t>𝑐</m:t>
                        </m:r>
                      </m:e>
                      <m:sub>
                        <m:r>
                          <a:rPr lang="es-CL" i="1"/>
                          <m:t>𝑣</m:t>
                        </m:r>
                      </m:sub>
                    </m:sSub>
                  </m:oMath>
                </a14:m>
                <a:r>
                  <a:rPr lang="es-CL" dirty="0"/>
                  <a:t> , para el gas es 745 J/</a:t>
                </a:r>
                <a:r>
                  <a:rPr lang="es-CL" dirty="0" err="1"/>
                  <a:t>kg.K</a:t>
                </a:r>
                <a:r>
                  <a:rPr lang="es-CL" dirty="0"/>
                  <a:t>. Al empezar, el gas caliente  se encuentra a 67ºC, mientras que el gas frio está a 20ºC . No puede entrar no salir calor de los compartimientos  excepto a través de la partición AB, y esto lentamente. Calcular el cambio  de entropía de cada compartimiento </a:t>
                </a:r>
                <a:endParaRPr lang="es-CL" dirty="0" smtClean="0"/>
              </a:p>
              <a:p>
                <a:r>
                  <a:rPr lang="es-CL" dirty="0" smtClean="0"/>
                  <a:t>conforme </a:t>
                </a:r>
                <a:r>
                  <a:rPr lang="es-CL" dirty="0"/>
                  <a:t>se enfría el gas </a:t>
                </a:r>
                <a:endParaRPr lang="es-CL" dirty="0" smtClean="0"/>
              </a:p>
              <a:p>
                <a:r>
                  <a:rPr lang="es-CL" dirty="0" smtClean="0"/>
                  <a:t>caliente </a:t>
                </a:r>
                <a:r>
                  <a:rPr lang="es-CL" dirty="0"/>
                  <a:t>desde 67ºC hasta </a:t>
                </a:r>
                <a:endParaRPr lang="es-CL" dirty="0" smtClean="0"/>
              </a:p>
              <a:p>
                <a:r>
                  <a:rPr lang="es-CL" dirty="0" smtClean="0"/>
                  <a:t>65ºC</a:t>
                </a:r>
              </a:p>
              <a:p>
                <a:r>
                  <a:rPr lang="es-CL" dirty="0"/>
                  <a:t>(3.75 milésimas de J/K)</a:t>
                </a:r>
              </a:p>
              <a:p>
                <a:endParaRPr lang="es-CL"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323528" y="404664"/>
                <a:ext cx="8568952" cy="6264696"/>
              </a:xfrm>
              <a:blipFill rotWithShape="0">
                <a:blip r:embed="rId2"/>
                <a:stretch>
                  <a:fillRect l="-925" t="-778" r="-1636"/>
                </a:stretch>
              </a:blipFill>
            </p:spPr>
            <p:txBody>
              <a:bodyPr/>
              <a:lstStyle/>
              <a:p>
                <a:r>
                  <a:rPr lang="es-CL">
                    <a:noFill/>
                  </a:rPr>
                  <a:t> </a:t>
                </a:r>
              </a:p>
            </p:txBody>
          </p:sp>
        </mc:Fallback>
      </mc:AlternateContent>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5295478" y="3746723"/>
            <a:ext cx="3597002" cy="2922637"/>
          </a:xfrm>
          <a:prstGeom prst="rect">
            <a:avLst/>
          </a:prstGeom>
          <a:noFill/>
          <a:ln>
            <a:noFill/>
          </a:ln>
        </p:spPr>
      </p:pic>
    </p:spTree>
    <p:extLst>
      <p:ext uri="{BB962C8B-B14F-4D97-AF65-F5344CB8AC3E}">
        <p14:creationId xmlns:p14="http://schemas.microsoft.com/office/powerpoint/2010/main" val="45513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323528" y="332656"/>
                <a:ext cx="8712968" cy="6264696"/>
              </a:xfrm>
            </p:spPr>
            <p:txBody>
              <a:bodyPr/>
              <a:lstStyle/>
              <a:p>
                <a:r>
                  <a:rPr lang="es-CL" dirty="0"/>
                  <a:t>4.- El gas ideal en el cilindro de la figura que se indica, esta inicialmente en el estado </a:t>
                </a:r>
                <a14:m>
                  <m:oMath xmlns:m="http://schemas.openxmlformats.org/officeDocument/2006/math">
                    <m:sSub>
                      <m:sSubPr>
                        <m:ctrlPr>
                          <a:rPr lang="es-CL" i="1"/>
                        </m:ctrlPr>
                      </m:sSubPr>
                      <m:e>
                        <m:r>
                          <a:rPr lang="es-CL" i="1"/>
                          <m:t>𝑝</m:t>
                        </m:r>
                      </m:e>
                      <m:sub>
                        <m:r>
                          <a:rPr lang="es-CL" i="1"/>
                          <m:t>1</m:t>
                        </m:r>
                      </m:sub>
                    </m:sSub>
                    <m:r>
                      <a:rPr lang="es-CL" i="1"/>
                      <m:t> , </m:t>
                    </m:r>
                    <m:sSub>
                      <m:sSubPr>
                        <m:ctrlPr>
                          <a:rPr lang="es-CL" i="1"/>
                        </m:ctrlPr>
                      </m:sSubPr>
                      <m:e>
                        <m:r>
                          <a:rPr lang="es-CL" i="1"/>
                          <m:t>𝑉</m:t>
                        </m:r>
                      </m:e>
                      <m:sub>
                        <m:r>
                          <a:rPr lang="es-CL" i="1"/>
                          <m:t>1</m:t>
                        </m:r>
                      </m:sub>
                    </m:sSub>
                    <m:r>
                      <a:rPr lang="es-CL" i="1"/>
                      <m:t> , </m:t>
                    </m:r>
                    <m:sSub>
                      <m:sSubPr>
                        <m:ctrlPr>
                          <a:rPr lang="es-CL" i="1"/>
                        </m:ctrlPr>
                      </m:sSubPr>
                      <m:e>
                        <m:r>
                          <a:rPr lang="es-CL" i="1"/>
                          <m:t>𝑇</m:t>
                        </m:r>
                      </m:e>
                      <m:sub>
                        <m:r>
                          <a:rPr lang="es-CL" i="1"/>
                          <m:t>1</m:t>
                        </m:r>
                      </m:sub>
                    </m:sSub>
                  </m:oMath>
                </a14:m>
                <a:r>
                  <a:rPr lang="es-CL" dirty="0"/>
                  <a:t> . Este se expande lentamente  a temperatura  constante al permitir que el pistón se eleve. Sus condiciones finales  son : </a:t>
                </a:r>
                <a14:m>
                  <m:oMath xmlns:m="http://schemas.openxmlformats.org/officeDocument/2006/math">
                    <m:sSub>
                      <m:sSubPr>
                        <m:ctrlPr>
                          <a:rPr lang="es-CL" i="1"/>
                        </m:ctrlPr>
                      </m:sSubPr>
                      <m:e>
                        <m:r>
                          <a:rPr lang="es-CL" i="1"/>
                          <m:t>𝑝</m:t>
                        </m:r>
                      </m:e>
                      <m:sub>
                        <m:r>
                          <a:rPr lang="es-CL" i="1"/>
                          <m:t>2</m:t>
                        </m:r>
                      </m:sub>
                    </m:sSub>
                    <m:r>
                      <a:rPr lang="es-CL" i="1"/>
                      <m:t> , </m:t>
                    </m:r>
                    <m:sSub>
                      <m:sSubPr>
                        <m:ctrlPr>
                          <a:rPr lang="es-CL" i="1"/>
                        </m:ctrlPr>
                      </m:sSubPr>
                      <m:e>
                        <m:r>
                          <a:rPr lang="es-CL" i="1"/>
                          <m:t>𝑉</m:t>
                        </m:r>
                      </m:e>
                      <m:sub>
                        <m:r>
                          <a:rPr lang="es-CL" i="1"/>
                          <m:t>2</m:t>
                        </m:r>
                      </m:sub>
                    </m:sSub>
                    <m:r>
                      <a:rPr lang="es-CL" i="1"/>
                      <m:t> , </m:t>
                    </m:r>
                    <m:sSub>
                      <m:sSubPr>
                        <m:ctrlPr>
                          <a:rPr lang="es-CL" i="1"/>
                        </m:ctrlPr>
                      </m:sSubPr>
                      <m:e>
                        <m:r>
                          <a:rPr lang="es-CL" i="1"/>
                          <m:t>𝑇</m:t>
                        </m:r>
                      </m:e>
                      <m:sub>
                        <m:r>
                          <a:rPr lang="es-CL" i="1"/>
                          <m:t>1</m:t>
                        </m:r>
                      </m:sub>
                    </m:sSub>
                  </m:oMath>
                </a14:m>
                <a:r>
                  <a:rPr lang="es-CL" dirty="0"/>
                  <a:t> , donde </a:t>
                </a:r>
                <a14:m>
                  <m:oMath xmlns:m="http://schemas.openxmlformats.org/officeDocument/2006/math">
                    <m:sSub>
                      <m:sSubPr>
                        <m:ctrlPr>
                          <a:rPr lang="es-CL" i="1"/>
                        </m:ctrlPr>
                      </m:sSubPr>
                      <m:e>
                        <m:r>
                          <a:rPr lang="es-CL" i="1"/>
                          <m:t>𝑉</m:t>
                        </m:r>
                      </m:e>
                      <m:sub>
                        <m:r>
                          <a:rPr lang="es-CL" i="1"/>
                          <m:t>2</m:t>
                        </m:r>
                      </m:sub>
                    </m:sSub>
                    <m:r>
                      <a:rPr lang="es-CL" i="1"/>
                      <m:t>=  3 </m:t>
                    </m:r>
                    <m:sSub>
                      <m:sSubPr>
                        <m:ctrlPr>
                          <a:rPr lang="es-CL" i="1"/>
                        </m:ctrlPr>
                      </m:sSubPr>
                      <m:e>
                        <m:r>
                          <a:rPr lang="es-CL" i="1"/>
                          <m:t>𝑉</m:t>
                        </m:r>
                      </m:e>
                      <m:sub>
                        <m:r>
                          <a:rPr lang="es-CL" i="1"/>
                          <m:t>1</m:t>
                        </m:r>
                      </m:sub>
                    </m:sSub>
                  </m:oMath>
                </a14:m>
                <a:r>
                  <a:rPr lang="es-CL" dirty="0"/>
                  <a:t> . Calcular el cambio de entropía del gas durante la expansión. La masa del gas es de 1.5gr y M=28 kg/</a:t>
                </a:r>
                <a:r>
                  <a:rPr lang="es-CL" dirty="0" err="1"/>
                  <a:t>Kmol</a:t>
                </a:r>
                <a:r>
                  <a:rPr lang="es-CL" dirty="0"/>
                  <a:t>  para </a:t>
                </a:r>
                <a:r>
                  <a:rPr lang="es-CL" dirty="0" smtClean="0"/>
                  <a:t>este.</a:t>
                </a:r>
              </a:p>
              <a:p>
                <a:r>
                  <a:rPr lang="es-CL" dirty="0"/>
                  <a:t>(0.49J/K )</a:t>
                </a:r>
              </a:p>
              <a:p>
                <a:endParaRPr lang="es-CL"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323528" y="332656"/>
                <a:ext cx="8712968" cy="6264696"/>
              </a:xfrm>
              <a:blipFill rotWithShape="0">
                <a:blip r:embed="rId2"/>
                <a:stretch>
                  <a:fillRect l="-910" t="-779" r="-1120"/>
                </a:stretch>
              </a:blipFill>
            </p:spPr>
            <p:txBody>
              <a:bodyPr/>
              <a:lstStyle/>
              <a:p>
                <a:r>
                  <a:rPr lang="es-CL">
                    <a:noFill/>
                  </a:rPr>
                  <a:t> </a:t>
                </a:r>
              </a:p>
            </p:txBody>
          </p:sp>
        </mc:Fallback>
      </mc:AlternateContent>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717032"/>
            <a:ext cx="3158852" cy="2566020"/>
          </a:xfrm>
          <a:prstGeom prst="rect">
            <a:avLst/>
          </a:prstGeom>
          <a:noFill/>
          <a:ln>
            <a:noFill/>
          </a:ln>
        </p:spPr>
      </p:pic>
    </p:spTree>
    <p:extLst>
      <p:ext uri="{BB962C8B-B14F-4D97-AF65-F5344CB8AC3E}">
        <p14:creationId xmlns:p14="http://schemas.microsoft.com/office/powerpoint/2010/main" val="8376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effectLst/>
              </a:rPr>
              <a:t>Relación entre trabajo y </a:t>
            </a:r>
            <a:r>
              <a:rPr lang="es-CL" dirty="0" smtClean="0">
                <a:effectLst/>
              </a:rPr>
              <a:t>calor</a:t>
            </a:r>
            <a:endParaRPr lang="es-CL" dirty="0"/>
          </a:p>
        </p:txBody>
      </p:sp>
      <p:sp>
        <p:nvSpPr>
          <p:cNvPr id="3" name="2 Marcador de contenido"/>
          <p:cNvSpPr>
            <a:spLocks noGrp="1"/>
          </p:cNvSpPr>
          <p:nvPr>
            <p:ph idx="1"/>
          </p:nvPr>
        </p:nvSpPr>
        <p:spPr>
          <a:xfrm>
            <a:off x="107504" y="1484784"/>
            <a:ext cx="8892480" cy="4968552"/>
          </a:xfrm>
        </p:spPr>
        <p:txBody>
          <a:bodyPr>
            <a:normAutofit/>
          </a:bodyPr>
          <a:lstStyle/>
          <a:p>
            <a:r>
              <a:rPr lang="es-CL" sz="1600" dirty="0">
                <a:solidFill>
                  <a:schemeClr val="tx1"/>
                </a:solidFill>
                <a:latin typeface="Arial" pitchFamily="34" charset="0"/>
                <a:cs typeface="Arial" pitchFamily="34" charset="0"/>
              </a:rPr>
              <a:t>Tanto el calor como el trabajo son modos en que los cuerpos y los sistemas transforman su energía. Esto permite establecer un </a:t>
            </a:r>
            <a:r>
              <a:rPr lang="es-CL" sz="1600" dirty="0" smtClean="0">
                <a:solidFill>
                  <a:schemeClr val="tx1"/>
                </a:solidFill>
                <a:latin typeface="Arial" pitchFamily="34" charset="0"/>
                <a:cs typeface="Arial" pitchFamily="34" charset="0"/>
              </a:rPr>
              <a:t>equivalente </a:t>
            </a:r>
            <a:r>
              <a:rPr lang="es-CL" sz="1600" dirty="0">
                <a:solidFill>
                  <a:schemeClr val="tx1"/>
                </a:solidFill>
                <a:latin typeface="Arial" pitchFamily="34" charset="0"/>
                <a:cs typeface="Arial" pitchFamily="34" charset="0"/>
              </a:rPr>
              <a:t>mecánico del </a:t>
            </a:r>
            <a:r>
              <a:rPr lang="es-CL" sz="1600" dirty="0" smtClean="0">
                <a:solidFill>
                  <a:schemeClr val="tx1"/>
                </a:solidFill>
                <a:latin typeface="Arial" pitchFamily="34" charset="0"/>
                <a:cs typeface="Arial" pitchFamily="34" charset="0"/>
              </a:rPr>
              <a:t>calor.</a:t>
            </a:r>
          </a:p>
          <a:p>
            <a:r>
              <a:rPr lang="es-CL" sz="1600" dirty="0" smtClean="0">
                <a:solidFill>
                  <a:schemeClr val="tx1"/>
                </a:solidFill>
                <a:latin typeface="Arial" pitchFamily="34" charset="0"/>
                <a:cs typeface="Arial" pitchFamily="34" charset="0"/>
              </a:rPr>
              <a:t>Ejemplo: </a:t>
            </a:r>
          </a:p>
          <a:p>
            <a:r>
              <a:rPr lang="es-CL" sz="1600" dirty="0" smtClean="0">
                <a:solidFill>
                  <a:schemeClr val="tx1"/>
                </a:solidFill>
                <a:latin typeface="Arial" pitchFamily="34" charset="0"/>
                <a:cs typeface="Arial" pitchFamily="34" charset="0"/>
              </a:rPr>
              <a:t>De </a:t>
            </a:r>
            <a:r>
              <a:rPr lang="es-CL" sz="1600" dirty="0">
                <a:solidFill>
                  <a:schemeClr val="tx1"/>
                </a:solidFill>
                <a:latin typeface="Arial" pitchFamily="34" charset="0"/>
                <a:cs typeface="Arial" pitchFamily="34" charset="0"/>
              </a:rPr>
              <a:t>trabajo mecánico a calor: Frota dos bloques de hielo, y comprobarás que se derriten, aún cuando estés en una </a:t>
            </a:r>
            <a:r>
              <a:rPr lang="es-CL" sz="1600" dirty="0" smtClean="0">
                <a:solidFill>
                  <a:schemeClr val="tx1"/>
                </a:solidFill>
                <a:latin typeface="Arial" pitchFamily="34" charset="0"/>
                <a:cs typeface="Arial" pitchFamily="34" charset="0"/>
              </a:rPr>
              <a:t>cámara </a:t>
            </a:r>
            <a:r>
              <a:rPr lang="es-CL" sz="1600" dirty="0">
                <a:solidFill>
                  <a:schemeClr val="tx1"/>
                </a:solidFill>
                <a:latin typeface="Arial" pitchFamily="34" charset="0"/>
                <a:cs typeface="Arial" pitchFamily="34" charset="0"/>
              </a:rPr>
              <a:t>frigorífica a una temperatura menor de 0 </a:t>
            </a:r>
            <a:r>
              <a:rPr lang="es-CL" sz="1600" dirty="0" err="1" smtClean="0">
                <a:solidFill>
                  <a:schemeClr val="tx1"/>
                </a:solidFill>
                <a:latin typeface="Arial" pitchFamily="34" charset="0"/>
                <a:cs typeface="Arial" pitchFamily="34" charset="0"/>
              </a:rPr>
              <a:t>ºC</a:t>
            </a:r>
            <a:r>
              <a:rPr lang="es-CL" sz="1600" dirty="0" smtClean="0">
                <a:solidFill>
                  <a:schemeClr val="tx1"/>
                </a:solidFill>
                <a:latin typeface="Arial" pitchFamily="34" charset="0"/>
                <a:cs typeface="Arial" pitchFamily="34" charset="0"/>
              </a:rPr>
              <a:t>.</a:t>
            </a:r>
            <a:endParaRPr lang="es-CL" sz="1600" dirty="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De calor a trabajo mecánico</a:t>
            </a:r>
            <a:r>
              <a:rPr lang="es-CL" sz="1600" i="1" dirty="0">
                <a:solidFill>
                  <a:schemeClr val="tx1"/>
                </a:solidFill>
                <a:latin typeface="Arial" pitchFamily="34" charset="0"/>
                <a:cs typeface="Arial" pitchFamily="34" charset="0"/>
              </a:rPr>
              <a:t>:</a:t>
            </a:r>
            <a:r>
              <a:rPr lang="es-CL" sz="1600" dirty="0">
                <a:solidFill>
                  <a:schemeClr val="tx1"/>
                </a:solidFill>
                <a:latin typeface="Arial" pitchFamily="34" charset="0"/>
                <a:cs typeface="Arial" pitchFamily="34" charset="0"/>
              </a:rPr>
              <a:t> En una máquina de vapor</a:t>
            </a:r>
            <a:r>
              <a:rPr lang="es-CL" sz="1600" dirty="0" smtClean="0">
                <a:solidFill>
                  <a:schemeClr val="tx1"/>
                </a:solidFill>
                <a:latin typeface="Arial" pitchFamily="34" charset="0"/>
                <a:cs typeface="Arial" pitchFamily="34" charset="0"/>
              </a:rPr>
              <a:t>, la </a:t>
            </a:r>
            <a:r>
              <a:rPr lang="es-CL" sz="1600" dirty="0">
                <a:solidFill>
                  <a:schemeClr val="tx1"/>
                </a:solidFill>
                <a:latin typeface="Arial" pitchFamily="34" charset="0"/>
                <a:cs typeface="Arial" pitchFamily="34" charset="0"/>
              </a:rPr>
              <a:t>expansión del vapor de agua que se calienta produce el desplazamiento del </a:t>
            </a:r>
            <a:r>
              <a:rPr lang="es-CL" sz="1600" dirty="0" smtClean="0">
                <a:solidFill>
                  <a:schemeClr val="tx1"/>
                </a:solidFill>
                <a:latin typeface="Arial" pitchFamily="34" charset="0"/>
                <a:cs typeface="Arial" pitchFamily="34" charset="0"/>
              </a:rPr>
              <a:t>pistón.</a:t>
            </a:r>
            <a:endParaRPr lang="es-CL" sz="1600" dirty="0">
              <a:solidFill>
                <a:schemeClr val="tx1"/>
              </a:solidFill>
              <a:latin typeface="Arial" pitchFamily="34" charset="0"/>
              <a:cs typeface="Arial" pitchFamily="34" charset="0"/>
            </a:endParaRPr>
          </a:p>
          <a:p>
            <a:r>
              <a:rPr lang="es-CL" sz="1600" b="1" dirty="0">
                <a:solidFill>
                  <a:schemeClr val="tx1"/>
                </a:solidFill>
                <a:latin typeface="Arial" pitchFamily="34" charset="0"/>
                <a:cs typeface="Arial" pitchFamily="34" charset="0"/>
              </a:rPr>
              <a:t>Trabajo y calor</a:t>
            </a:r>
            <a:r>
              <a:rPr lang="es-CL" sz="1600" dirty="0">
                <a:solidFill>
                  <a:schemeClr val="tx1"/>
                </a:solidFill>
                <a:latin typeface="Arial" pitchFamily="34" charset="0"/>
                <a:cs typeface="Arial" pitchFamily="34" charset="0"/>
              </a:rPr>
              <a:t> son métodos de transferencia de energía. Utilizan la misma unidad de medida en el Sistema Internacional, el julio </a:t>
            </a:r>
            <a:r>
              <a:rPr lang="es-CL" sz="1600" dirty="0" smtClean="0">
                <a:solidFill>
                  <a:schemeClr val="tx1"/>
                </a:solidFill>
                <a:latin typeface="Arial" pitchFamily="34" charset="0"/>
                <a:cs typeface="Arial" pitchFamily="34" charset="0"/>
              </a:rPr>
              <a:t>(</a:t>
            </a:r>
            <a:r>
              <a:rPr lang="es-CL" sz="1600" dirty="0">
                <a:solidFill>
                  <a:schemeClr val="tx1"/>
                </a:solidFill>
                <a:latin typeface="Arial" pitchFamily="34" charset="0"/>
                <a:cs typeface="Arial" pitchFamily="34" charset="0"/>
              </a:rPr>
              <a:t>J</a:t>
            </a:r>
            <a:r>
              <a:rPr lang="es-CL" sz="1600" dirty="0" smtClean="0">
                <a:solidFill>
                  <a:schemeClr val="tx1"/>
                </a:solidFill>
                <a:latin typeface="Arial" pitchFamily="34" charset="0"/>
                <a:cs typeface="Arial" pitchFamily="34" charset="0"/>
              </a:rPr>
              <a:t>). </a:t>
            </a:r>
            <a:r>
              <a:rPr lang="es-CL" sz="1600" dirty="0">
                <a:solidFill>
                  <a:schemeClr val="tx1"/>
                </a:solidFill>
                <a:latin typeface="Arial" pitchFamily="34" charset="0"/>
                <a:cs typeface="Arial" pitchFamily="34" charset="0"/>
              </a:rPr>
              <a:t>Además, es habitual utilizar la caloría </a:t>
            </a:r>
            <a:r>
              <a:rPr lang="es-CL" sz="1600" dirty="0" smtClean="0">
                <a:solidFill>
                  <a:schemeClr val="tx1"/>
                </a:solidFill>
                <a:latin typeface="Arial" pitchFamily="34" charset="0"/>
                <a:cs typeface="Arial" pitchFamily="34" charset="0"/>
              </a:rPr>
              <a:t>(cal) </a:t>
            </a:r>
            <a:r>
              <a:rPr lang="es-CL" sz="1600" dirty="0">
                <a:solidFill>
                  <a:schemeClr val="tx1"/>
                </a:solidFill>
                <a:latin typeface="Arial" pitchFamily="34" charset="0"/>
                <a:cs typeface="Arial" pitchFamily="34" charset="0"/>
              </a:rPr>
              <a:t>para medir el calor. La conversión entre calorías y julios viene dada por:</a:t>
            </a:r>
          </a:p>
          <a:p>
            <a:pPr marL="0" indent="0" algn="ctr">
              <a:buNone/>
            </a:pPr>
            <a:r>
              <a:rPr lang="es-CL" sz="1600" b="1" dirty="0">
                <a:solidFill>
                  <a:schemeClr val="tx1"/>
                </a:solidFill>
                <a:latin typeface="Arial" pitchFamily="34" charset="0"/>
                <a:cs typeface="Arial" pitchFamily="34" charset="0"/>
              </a:rPr>
              <a:t>1 cal = 4.184 J </a:t>
            </a:r>
            <a:r>
              <a:rPr lang="es-CL" sz="1600" dirty="0">
                <a:solidFill>
                  <a:schemeClr val="tx1"/>
                </a:solidFill>
                <a:latin typeface="Arial" pitchFamily="34" charset="0"/>
                <a:cs typeface="Arial" pitchFamily="34" charset="0"/>
              </a:rPr>
              <a:t>⇔ </a:t>
            </a:r>
            <a:r>
              <a:rPr lang="es-CL" sz="1600" b="1" dirty="0">
                <a:solidFill>
                  <a:schemeClr val="tx1"/>
                </a:solidFill>
                <a:latin typeface="Arial" pitchFamily="34" charset="0"/>
                <a:cs typeface="Arial" pitchFamily="34" charset="0"/>
              </a:rPr>
              <a:t>1 J = 0.24 </a:t>
            </a:r>
            <a:r>
              <a:rPr lang="es-CL" sz="1600" b="1" dirty="0" smtClean="0">
                <a:solidFill>
                  <a:schemeClr val="tx1"/>
                </a:solidFill>
                <a:latin typeface="Arial" pitchFamily="34" charset="0"/>
                <a:cs typeface="Arial" pitchFamily="34" charset="0"/>
              </a:rPr>
              <a:t>cal</a:t>
            </a:r>
          </a:p>
          <a:p>
            <a:r>
              <a:rPr lang="es-CL" sz="1600" dirty="0">
                <a:solidFill>
                  <a:schemeClr val="tx1"/>
                </a:solidFill>
                <a:latin typeface="Arial" pitchFamily="34" charset="0"/>
                <a:cs typeface="Arial" pitchFamily="34" charset="0"/>
              </a:rPr>
              <a:t>Esta relación entre trabajo y calor, que hoy vemos de manera clara, no lo fue hasta el S. XIX. El estudio del trabajo y del calor eran disciplinas separadas: la mecánica y la termología respectivamente. Así también las unidades en que se medían cada uno, julio y caloría. A mediados del S. XIX el científico inglés James Prescott Joule diseñó un dispositivo capaz de medir el equivalente mecánico del calor, logrando la equivalencia anterior</a:t>
            </a:r>
            <a:endParaRPr lang="es-CL" sz="1600" dirty="0"/>
          </a:p>
          <a:p>
            <a:pPr marL="0" indent="0" algn="ctr">
              <a:buNone/>
            </a:pPr>
            <a:endParaRPr lang="es-CL" sz="1600" dirty="0">
              <a:solidFill>
                <a:schemeClr val="tx1"/>
              </a:solidFill>
              <a:latin typeface="Arial" pitchFamily="34" charset="0"/>
              <a:cs typeface="Arial" pitchFamily="34" charset="0"/>
            </a:endParaRPr>
          </a:p>
          <a:p>
            <a:endParaRPr lang="es-CL" dirty="0"/>
          </a:p>
        </p:txBody>
      </p:sp>
    </p:spTree>
    <p:extLst>
      <p:ext uri="{BB962C8B-B14F-4D97-AF65-F5344CB8AC3E}">
        <p14:creationId xmlns:p14="http://schemas.microsoft.com/office/powerpoint/2010/main" val="215308987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764704"/>
            <a:ext cx="8229600" cy="4525963"/>
          </a:xfrm>
        </p:spPr>
        <p:txBody>
          <a:bodyPr/>
          <a:lstStyle/>
          <a:p>
            <a:r>
              <a:rPr lang="es-CL" dirty="0"/>
              <a:t>5.-Dos estanques de agua, uno a 87ºC y el otro a 14ºC, están separados por una placa de, metal. Si el calor fluye a través de la placa a razón de 35 cal/s ¿Cuál es la razón de cambio de la entropía del sistema?</a:t>
            </a:r>
          </a:p>
          <a:p>
            <a:r>
              <a:rPr lang="es-CL" dirty="0"/>
              <a:t>(0.103W/K)</a:t>
            </a:r>
          </a:p>
          <a:p>
            <a:endParaRPr lang="es-CL" dirty="0"/>
          </a:p>
        </p:txBody>
      </p:sp>
    </p:spTree>
    <p:extLst>
      <p:ext uri="{BB962C8B-B14F-4D97-AF65-F5344CB8AC3E}">
        <p14:creationId xmlns:p14="http://schemas.microsoft.com/office/powerpoint/2010/main" val="44178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r>
              <a:rPr lang="es-CL" dirty="0"/>
              <a:t>6.- Un sistema consiste  de 3 monedas en las que puede salir cara  o sello ¿de cuántas maneras diferentes el sistema puede estar compuesto de tal forma que logren ser :</a:t>
            </a:r>
          </a:p>
          <a:p>
            <a:r>
              <a:rPr lang="es-CL" dirty="0"/>
              <a:t>6.1.- Todas caras</a:t>
            </a:r>
          </a:p>
          <a:p>
            <a:r>
              <a:rPr lang="es-CL" dirty="0"/>
              <a:t>6.2.- Todas sellos</a:t>
            </a:r>
          </a:p>
          <a:p>
            <a:r>
              <a:rPr lang="es-CL" dirty="0"/>
              <a:t>6.3.- Una cara y dos sellos.</a:t>
            </a:r>
          </a:p>
          <a:p>
            <a:r>
              <a:rPr lang="es-CL" dirty="0"/>
              <a:t>6.4.- Dos caras y un sello?</a:t>
            </a:r>
          </a:p>
          <a:p>
            <a:r>
              <a:rPr lang="es-CL" dirty="0"/>
              <a:t>(Una sola manera, una sola, tres maneras, tres maneras)</a:t>
            </a:r>
          </a:p>
          <a:p>
            <a:r>
              <a:rPr lang="es-CL" dirty="0"/>
              <a:t> </a:t>
            </a:r>
          </a:p>
          <a:p>
            <a:endParaRPr lang="es-CL" dirty="0"/>
          </a:p>
        </p:txBody>
      </p:sp>
    </p:spTree>
    <p:extLst>
      <p:ext uri="{BB962C8B-B14F-4D97-AF65-F5344CB8AC3E}">
        <p14:creationId xmlns:p14="http://schemas.microsoft.com/office/powerpoint/2010/main" val="2582159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CL" dirty="0"/>
                  <a:t>7.- Calcular la entropía del sistema de tres monedas descrito en el problema anterior, si:</a:t>
                </a:r>
              </a:p>
              <a:p>
                <a:r>
                  <a:rPr lang="es-CL" dirty="0"/>
                  <a:t>7.1.- Todas las monedas deben salir sellos</a:t>
                </a:r>
              </a:p>
              <a:p>
                <a:r>
                  <a:rPr lang="es-CL" dirty="0"/>
                  <a:t>7.2.- Dos monedas tienen que ser sellos.</a:t>
                </a:r>
              </a:p>
              <a:p>
                <a:r>
                  <a:rPr lang="es-CL" dirty="0"/>
                  <a:t>(0, 1.52</a:t>
                </a:r>
                <a14:m>
                  <m:oMath xmlns:m="http://schemas.openxmlformats.org/officeDocument/2006/math">
                    <m:sSup>
                      <m:sSupPr>
                        <m:ctrlPr>
                          <a:rPr lang="es-CL" i="1"/>
                        </m:ctrlPr>
                      </m:sSupPr>
                      <m:e>
                        <m:r>
                          <a:rPr lang="es-CL" i="1"/>
                          <m:t>𝑥</m:t>
                        </m:r>
                        <m:r>
                          <a:rPr lang="es-CL" i="1"/>
                          <m:t>10</m:t>
                        </m:r>
                      </m:e>
                      <m:sup>
                        <m:r>
                          <a:rPr lang="es-CL" i="1"/>
                          <m:t>−23</m:t>
                        </m:r>
                      </m:sup>
                    </m:sSup>
                    <m:r>
                      <a:rPr lang="es-CL" i="1"/>
                      <m:t>𝐾</m:t>
                    </m:r>
                    <m:r>
                      <a:rPr lang="es-CL" i="1"/>
                      <m:t>/</m:t>
                    </m:r>
                    <m:r>
                      <a:rPr lang="es-CL" i="1"/>
                      <m:t>𝐾</m:t>
                    </m:r>
                    <m:r>
                      <a:rPr lang="es-CL" i="1"/>
                      <m:t>)</m:t>
                    </m:r>
                  </m:oMath>
                </a14:m>
                <a:endParaRPr lang="es-CL" dirty="0"/>
              </a:p>
              <a:p>
                <a:endParaRPr lang="es-CL"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963" t="-1078" r="-2074"/>
                </a:stretch>
              </a:blipFill>
            </p:spPr>
            <p:txBody>
              <a:bodyPr/>
              <a:lstStyle/>
              <a:p>
                <a:r>
                  <a:rPr lang="es-CL">
                    <a:noFill/>
                  </a:rPr>
                  <a:t> </a:t>
                </a:r>
              </a:p>
            </p:txBody>
          </p:sp>
        </mc:Fallback>
      </mc:AlternateContent>
    </p:spTree>
    <p:extLst>
      <p:ext uri="{BB962C8B-B14F-4D97-AF65-F5344CB8AC3E}">
        <p14:creationId xmlns:p14="http://schemas.microsoft.com/office/powerpoint/2010/main" val="1190251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CL" dirty="0"/>
              <a:t>8.- Calcular el cambio de entropía  de 5gr de agua a 100ºC conforme cambia  a vapor  a 100ºC bajo condiciones estándar de presión. </a:t>
            </a:r>
          </a:p>
          <a:p>
            <a:r>
              <a:rPr lang="es-CL" dirty="0"/>
              <a:t>(30.3 J/K)</a:t>
            </a:r>
          </a:p>
          <a:p>
            <a:endParaRPr lang="es-CL" dirty="0"/>
          </a:p>
        </p:txBody>
      </p:sp>
    </p:spTree>
    <p:extLst>
      <p:ext uri="{BB962C8B-B14F-4D97-AF65-F5344CB8AC3E}">
        <p14:creationId xmlns:p14="http://schemas.microsoft.com/office/powerpoint/2010/main" val="2943135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07504" y="332656"/>
                <a:ext cx="8712968" cy="6048672"/>
              </a:xfrm>
            </p:spPr>
            <p:txBody>
              <a:bodyPr>
                <a:normAutofit/>
              </a:bodyPr>
              <a:lstStyle/>
              <a:p>
                <a:r>
                  <a:rPr lang="es-CL" dirty="0"/>
                  <a:t>9.- ¿Cuánto cambiara la entropía  de 300gr  de un metal (c=0.093 cal/</a:t>
                </a:r>
                <a:r>
                  <a:rPr lang="es-CL" dirty="0" err="1"/>
                  <a:t>grºC</a:t>
                </a:r>
                <a:r>
                  <a:rPr lang="es-CL" dirty="0"/>
                  <a:t>) conforme se enfría  desde 90ºC a 70ºC? Puede hacer la siguiente aproximación </a:t>
                </a:r>
                <a14:m>
                  <m:oMath xmlns:m="http://schemas.openxmlformats.org/officeDocument/2006/math">
                    <m:r>
                      <a:rPr lang="es-CL" i="1"/>
                      <m:t>𝑇</m:t>
                    </m:r>
                    <m:r>
                      <a:rPr lang="es-CL" i="1"/>
                      <m:t>=</m:t>
                    </m:r>
                    <m:f>
                      <m:fPr>
                        <m:ctrlPr>
                          <a:rPr lang="es-CL" i="1"/>
                        </m:ctrlPr>
                      </m:fPr>
                      <m:num>
                        <m:r>
                          <a:rPr lang="es-CL" i="1"/>
                          <m:t>1</m:t>
                        </m:r>
                      </m:num>
                      <m:den>
                        <m:r>
                          <a:rPr lang="es-CL" i="1"/>
                          <m:t>2</m:t>
                        </m:r>
                      </m:den>
                    </m:f>
                    <m:d>
                      <m:dPr>
                        <m:ctrlPr>
                          <a:rPr lang="es-CL" i="1"/>
                        </m:ctrlPr>
                      </m:dPr>
                      <m:e>
                        <m:sSub>
                          <m:sSubPr>
                            <m:ctrlPr>
                              <a:rPr lang="es-CL" i="1"/>
                            </m:ctrlPr>
                          </m:sSubPr>
                          <m:e>
                            <m:r>
                              <a:rPr lang="es-CL" i="1"/>
                              <m:t>𝑇</m:t>
                            </m:r>
                          </m:e>
                          <m:sub>
                            <m:r>
                              <a:rPr lang="es-CL" i="1"/>
                              <m:t>1</m:t>
                            </m:r>
                          </m:sub>
                        </m:sSub>
                        <m:r>
                          <a:rPr lang="es-CL" i="1"/>
                          <m:t>+</m:t>
                        </m:r>
                        <m:sSub>
                          <m:sSubPr>
                            <m:ctrlPr>
                              <a:rPr lang="es-CL" i="1"/>
                            </m:ctrlPr>
                          </m:sSubPr>
                          <m:e>
                            <m:r>
                              <a:rPr lang="es-CL" i="1"/>
                              <m:t>𝑇</m:t>
                            </m:r>
                          </m:e>
                          <m:sub>
                            <m:r>
                              <a:rPr lang="es-CL" i="1"/>
                              <m:t>2</m:t>
                            </m:r>
                          </m:sub>
                        </m:sSub>
                      </m:e>
                    </m:d>
                  </m:oMath>
                </a14:m>
                <a:r>
                  <a:rPr lang="es-CL" dirty="0"/>
                  <a:t>.</a:t>
                </a:r>
              </a:p>
              <a:p>
                <a:r>
                  <a:rPr lang="es-CL" dirty="0"/>
                  <a:t>(-1.58cal/K; -6.6 J/K)</a:t>
                </a:r>
              </a:p>
              <a:p>
                <a:r>
                  <a:rPr lang="es-CL" dirty="0"/>
                  <a:t> </a:t>
                </a:r>
              </a:p>
              <a:p>
                <a:r>
                  <a:rPr lang="es-CL" dirty="0"/>
                  <a:t>10.- Un gas ideal se expande lentamente  desde </a:t>
                </a:r>
                <a14:m>
                  <m:oMath xmlns:m="http://schemas.openxmlformats.org/officeDocument/2006/math">
                    <m:r>
                      <a:rPr lang="es-CL" i="1"/>
                      <m:t>2.00</m:t>
                    </m:r>
                    <m:sSup>
                      <m:sSupPr>
                        <m:ctrlPr>
                          <a:rPr lang="es-CL" i="1"/>
                        </m:ctrlPr>
                      </m:sSupPr>
                      <m:e>
                        <m:r>
                          <a:rPr lang="es-CL" i="1"/>
                          <m:t>𝑚</m:t>
                        </m:r>
                      </m:e>
                      <m:sup>
                        <m:r>
                          <a:rPr lang="es-CL" i="1"/>
                          <m:t>3</m:t>
                        </m:r>
                      </m:sup>
                    </m:sSup>
                  </m:oMath>
                </a14:m>
                <a:r>
                  <a:rPr lang="es-CL" dirty="0"/>
                  <a:t> hasta </a:t>
                </a:r>
                <a14:m>
                  <m:oMath xmlns:m="http://schemas.openxmlformats.org/officeDocument/2006/math">
                    <m:r>
                      <a:rPr lang="es-CL" i="1"/>
                      <m:t>3.00</m:t>
                    </m:r>
                    <m:sSup>
                      <m:sSupPr>
                        <m:ctrlPr>
                          <a:rPr lang="es-CL" i="1"/>
                        </m:ctrlPr>
                      </m:sSupPr>
                      <m:e>
                        <m:r>
                          <a:rPr lang="es-CL" i="1"/>
                          <m:t>𝑚</m:t>
                        </m:r>
                      </m:e>
                      <m:sup>
                        <m:r>
                          <a:rPr lang="es-CL" i="1"/>
                          <m:t>3</m:t>
                        </m:r>
                      </m:sup>
                    </m:sSup>
                  </m:oMath>
                </a14:m>
                <a:r>
                  <a:rPr lang="es-CL" dirty="0"/>
                  <a:t> a una temperatura constante4 de 30ºC. El cambio de entropía del gas fue +47J/K durante el proceso </a:t>
                </a:r>
              </a:p>
              <a:p>
                <a:r>
                  <a:rPr lang="es-CL" dirty="0"/>
                  <a:t>10.1.- ¿Cuánto calor se agregó al gas durante el proceso?</a:t>
                </a:r>
              </a:p>
              <a:p>
                <a:r>
                  <a:rPr lang="es-CL" dirty="0"/>
                  <a:t>10.2.- ¿Cuánto trabajo hizo el gas durante el proceso?</a:t>
                </a:r>
              </a:p>
              <a:p>
                <a:r>
                  <a:rPr lang="es-CL" dirty="0"/>
                  <a:t>(3.4 Kcal, 14.2 KJ)</a:t>
                </a:r>
              </a:p>
              <a:p>
                <a:endParaRPr lang="es-CL"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07504" y="332656"/>
                <a:ext cx="8712968" cy="6048672"/>
              </a:xfrm>
              <a:blipFill rotWithShape="0">
                <a:blip r:embed="rId2"/>
                <a:stretch>
                  <a:fillRect l="-980" t="-806" r="-700"/>
                </a:stretch>
              </a:blipFill>
            </p:spPr>
            <p:txBody>
              <a:bodyPr/>
              <a:lstStyle/>
              <a:p>
                <a:r>
                  <a:rPr lang="es-CL">
                    <a:noFill/>
                  </a:rPr>
                  <a:t> </a:t>
                </a:r>
              </a:p>
            </p:txBody>
          </p:sp>
        </mc:Fallback>
      </mc:AlternateContent>
    </p:spTree>
    <p:extLst>
      <p:ext uri="{BB962C8B-B14F-4D97-AF65-F5344CB8AC3E}">
        <p14:creationId xmlns:p14="http://schemas.microsoft.com/office/powerpoint/2010/main" val="1722386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79512" y="260648"/>
                <a:ext cx="8712968" cy="6336704"/>
              </a:xfrm>
            </p:spPr>
            <p:txBody>
              <a:bodyPr>
                <a:normAutofit/>
              </a:bodyPr>
              <a:lstStyle/>
              <a:p>
                <a:r>
                  <a:rPr lang="es-CL" dirty="0"/>
                  <a:t>9.- ¿Cuánto cambiara la entropía  de 300gr  de un metal (c=0.093 cal/</a:t>
                </a:r>
                <a:r>
                  <a:rPr lang="es-CL" dirty="0" err="1"/>
                  <a:t>grºC</a:t>
                </a:r>
                <a:r>
                  <a:rPr lang="es-CL" dirty="0"/>
                  <a:t>) conforme se enfría  desde 90ºC a 70ºC? Puede hacer la siguiente aproximación </a:t>
                </a:r>
                <a14:m>
                  <m:oMath xmlns:m="http://schemas.openxmlformats.org/officeDocument/2006/math">
                    <m:r>
                      <a:rPr lang="es-CL" i="1"/>
                      <m:t>𝑇</m:t>
                    </m:r>
                    <m:r>
                      <a:rPr lang="es-CL" i="1"/>
                      <m:t>=</m:t>
                    </m:r>
                    <m:f>
                      <m:fPr>
                        <m:ctrlPr>
                          <a:rPr lang="es-CL" i="1"/>
                        </m:ctrlPr>
                      </m:fPr>
                      <m:num>
                        <m:r>
                          <a:rPr lang="es-CL" i="1"/>
                          <m:t>1</m:t>
                        </m:r>
                      </m:num>
                      <m:den>
                        <m:r>
                          <a:rPr lang="es-CL" i="1"/>
                          <m:t>2</m:t>
                        </m:r>
                      </m:den>
                    </m:f>
                    <m:d>
                      <m:dPr>
                        <m:ctrlPr>
                          <a:rPr lang="es-CL" i="1"/>
                        </m:ctrlPr>
                      </m:dPr>
                      <m:e>
                        <m:sSub>
                          <m:sSubPr>
                            <m:ctrlPr>
                              <a:rPr lang="es-CL" i="1"/>
                            </m:ctrlPr>
                          </m:sSubPr>
                          <m:e>
                            <m:r>
                              <a:rPr lang="es-CL" i="1"/>
                              <m:t>𝑇</m:t>
                            </m:r>
                          </m:e>
                          <m:sub>
                            <m:r>
                              <a:rPr lang="es-CL" i="1"/>
                              <m:t>1</m:t>
                            </m:r>
                          </m:sub>
                        </m:sSub>
                        <m:r>
                          <a:rPr lang="es-CL" i="1"/>
                          <m:t>+</m:t>
                        </m:r>
                        <m:sSub>
                          <m:sSubPr>
                            <m:ctrlPr>
                              <a:rPr lang="es-CL" i="1"/>
                            </m:ctrlPr>
                          </m:sSubPr>
                          <m:e>
                            <m:r>
                              <a:rPr lang="es-CL" i="1"/>
                              <m:t>𝑇</m:t>
                            </m:r>
                          </m:e>
                          <m:sub>
                            <m:r>
                              <a:rPr lang="es-CL" i="1"/>
                              <m:t>2</m:t>
                            </m:r>
                          </m:sub>
                        </m:sSub>
                      </m:e>
                    </m:d>
                  </m:oMath>
                </a14:m>
                <a:r>
                  <a:rPr lang="es-CL" dirty="0"/>
                  <a:t>.</a:t>
                </a:r>
              </a:p>
              <a:p>
                <a:r>
                  <a:rPr lang="es-CL" dirty="0"/>
                  <a:t>(-1.58cal/K; -6.6 J/K)</a:t>
                </a:r>
              </a:p>
              <a:p>
                <a:r>
                  <a:rPr lang="es-CL" dirty="0"/>
                  <a:t> </a:t>
                </a:r>
              </a:p>
              <a:p>
                <a:r>
                  <a:rPr lang="es-CL" dirty="0"/>
                  <a:t>10.- Un gas ideal se expande lentamente  desde </a:t>
                </a:r>
                <a14:m>
                  <m:oMath xmlns:m="http://schemas.openxmlformats.org/officeDocument/2006/math">
                    <m:r>
                      <a:rPr lang="es-CL" i="1"/>
                      <m:t>2.00</m:t>
                    </m:r>
                    <m:sSup>
                      <m:sSupPr>
                        <m:ctrlPr>
                          <a:rPr lang="es-CL" i="1"/>
                        </m:ctrlPr>
                      </m:sSupPr>
                      <m:e>
                        <m:r>
                          <a:rPr lang="es-CL" i="1"/>
                          <m:t>𝑚</m:t>
                        </m:r>
                      </m:e>
                      <m:sup>
                        <m:r>
                          <a:rPr lang="es-CL" i="1"/>
                          <m:t>3</m:t>
                        </m:r>
                      </m:sup>
                    </m:sSup>
                  </m:oMath>
                </a14:m>
                <a:r>
                  <a:rPr lang="es-CL" dirty="0"/>
                  <a:t> hasta </a:t>
                </a:r>
                <a14:m>
                  <m:oMath xmlns:m="http://schemas.openxmlformats.org/officeDocument/2006/math">
                    <m:r>
                      <a:rPr lang="es-CL" i="1"/>
                      <m:t>3.00</m:t>
                    </m:r>
                    <m:sSup>
                      <m:sSupPr>
                        <m:ctrlPr>
                          <a:rPr lang="es-CL" i="1"/>
                        </m:ctrlPr>
                      </m:sSupPr>
                      <m:e>
                        <m:r>
                          <a:rPr lang="es-CL" i="1"/>
                          <m:t>𝑚</m:t>
                        </m:r>
                      </m:e>
                      <m:sup>
                        <m:r>
                          <a:rPr lang="es-CL" i="1"/>
                          <m:t>3</m:t>
                        </m:r>
                      </m:sup>
                    </m:sSup>
                  </m:oMath>
                </a14:m>
                <a:r>
                  <a:rPr lang="es-CL" dirty="0"/>
                  <a:t> a una temperatura constante4 de 30ºC. El cambio de entropía del gas fue +47J/K durante el proceso </a:t>
                </a:r>
              </a:p>
              <a:p>
                <a:r>
                  <a:rPr lang="es-CL" dirty="0"/>
                  <a:t>10.1.- ¿Cuánto calor se agregó al gas durante el proceso?</a:t>
                </a:r>
              </a:p>
              <a:p>
                <a:r>
                  <a:rPr lang="es-CL" dirty="0"/>
                  <a:t>10.2.- ¿Cuánto trabajo hizo el gas durante el proceso?</a:t>
                </a:r>
              </a:p>
              <a:p>
                <a:r>
                  <a:rPr lang="es-CL" dirty="0"/>
                  <a:t>(3.4 Kcal, 14.2 KJ)</a:t>
                </a:r>
              </a:p>
              <a:p>
                <a:endParaRPr lang="es-CL"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79512" y="260648"/>
                <a:ext cx="8712968" cy="6336704"/>
              </a:xfrm>
              <a:blipFill rotWithShape="0">
                <a:blip r:embed="rId2"/>
                <a:stretch>
                  <a:fillRect l="-909" t="-770" r="-699"/>
                </a:stretch>
              </a:blipFill>
            </p:spPr>
            <p:txBody>
              <a:bodyPr/>
              <a:lstStyle/>
              <a:p>
                <a:r>
                  <a:rPr lang="es-CL">
                    <a:noFill/>
                  </a:rPr>
                  <a:t> </a:t>
                </a:r>
              </a:p>
            </p:txBody>
          </p:sp>
        </mc:Fallback>
      </mc:AlternateContent>
    </p:spTree>
    <p:extLst>
      <p:ext uri="{BB962C8B-B14F-4D97-AF65-F5344CB8AC3E}">
        <p14:creationId xmlns:p14="http://schemas.microsoft.com/office/powerpoint/2010/main" val="3431453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79512" y="188640"/>
                <a:ext cx="8784976" cy="6192688"/>
              </a:xfrm>
            </p:spPr>
            <p:txBody>
              <a:bodyPr/>
              <a:lstStyle/>
              <a:p>
                <a:r>
                  <a:rPr lang="es-CL" dirty="0"/>
                  <a:t>13.- Cuando se arrojan 100 monedas, solo hay una manera en la cual todas pueden salir sello. Existen 100 formas en las cuales solo una es posible que sea cara. Hay aproximadamente </a:t>
                </a:r>
                <a14:m>
                  <m:oMath xmlns:m="http://schemas.openxmlformats.org/officeDocument/2006/math">
                    <m:r>
                      <a:rPr lang="es-CL" i="1"/>
                      <m:t>1</m:t>
                    </m:r>
                    <m:r>
                      <a:rPr lang="es-CL" i="1"/>
                      <m:t>𝑥</m:t>
                    </m:r>
                    <m:sSup>
                      <m:sSupPr>
                        <m:ctrlPr>
                          <a:rPr lang="es-CL" i="1"/>
                        </m:ctrlPr>
                      </m:sSupPr>
                      <m:e>
                        <m:r>
                          <a:rPr lang="es-CL" i="1"/>
                          <m:t>10</m:t>
                        </m:r>
                      </m:e>
                      <m:sup>
                        <m:r>
                          <a:rPr lang="es-CL" i="1"/>
                          <m:t>29</m:t>
                        </m:r>
                      </m:sup>
                    </m:sSup>
                  </m:oMath>
                </a14:m>
                <a:r>
                  <a:rPr lang="es-CL" dirty="0"/>
                  <a:t> maneras en las cuales 50 pueden salir sello. Se colocan 100 monedas en una caja con únicamente una con el sello hacia arriba. Se agita y entonces aparecen 50 sellos.</a:t>
                </a:r>
              </a:p>
              <a:p>
                <a:r>
                  <a:rPr lang="es-CL" dirty="0"/>
                  <a:t>¿Cuál es el cambio en la entropía en las monedas debido a que fueron agitadas?</a:t>
                </a:r>
              </a:p>
              <a:p>
                <a:r>
                  <a:rPr lang="es-CL" dirty="0"/>
                  <a:t>(</a:t>
                </a:r>
                <a14:m>
                  <m:oMath xmlns:m="http://schemas.openxmlformats.org/officeDocument/2006/math">
                    <m:r>
                      <a:rPr lang="es-CL" i="1"/>
                      <m:t>8.6</m:t>
                    </m:r>
                    <m:r>
                      <a:rPr lang="es-CL" i="1"/>
                      <m:t>𝑥</m:t>
                    </m:r>
                    <m:sSup>
                      <m:sSupPr>
                        <m:ctrlPr>
                          <a:rPr lang="es-CL" i="1"/>
                        </m:ctrlPr>
                      </m:sSupPr>
                      <m:e>
                        <m:r>
                          <a:rPr lang="es-CL" i="1"/>
                          <m:t>10</m:t>
                        </m:r>
                      </m:e>
                      <m:sup>
                        <m:r>
                          <a:rPr lang="es-CL" i="1"/>
                          <m:t>22</m:t>
                        </m:r>
                      </m:sup>
                    </m:sSup>
                    <m:r>
                      <a:rPr lang="es-CL" i="1"/>
                      <m:t>𝐽</m:t>
                    </m:r>
                    <m:r>
                      <a:rPr lang="es-CL" i="1"/>
                      <m:t>/</m:t>
                    </m:r>
                    <m:r>
                      <a:rPr lang="es-CL" i="1"/>
                      <m:t>𝐾</m:t>
                    </m:r>
                    <m:r>
                      <a:rPr lang="es-CL" i="1"/>
                      <m:t>)</m:t>
                    </m:r>
                  </m:oMath>
                </a14:m>
                <a:endParaRPr lang="es-CL" dirty="0"/>
              </a:p>
              <a:p>
                <a:endParaRPr lang="es-CL"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79512" y="188640"/>
                <a:ext cx="8784976" cy="6192688"/>
              </a:xfrm>
              <a:blipFill rotWithShape="0">
                <a:blip r:embed="rId2"/>
                <a:stretch>
                  <a:fillRect l="-902" t="-787"/>
                </a:stretch>
              </a:blipFill>
            </p:spPr>
            <p:txBody>
              <a:bodyPr/>
              <a:lstStyle/>
              <a:p>
                <a:r>
                  <a:rPr lang="es-CL">
                    <a:noFill/>
                  </a:rPr>
                  <a:t> </a:t>
                </a:r>
              </a:p>
            </p:txBody>
          </p:sp>
        </mc:Fallback>
      </mc:AlternateContent>
    </p:spTree>
    <p:extLst>
      <p:ext uri="{BB962C8B-B14F-4D97-AF65-F5344CB8AC3E}">
        <p14:creationId xmlns:p14="http://schemas.microsoft.com/office/powerpoint/2010/main" val="299946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effectLst/>
              </a:rPr>
              <a:t>Experimento de </a:t>
            </a:r>
            <a:r>
              <a:rPr lang="es-CL" dirty="0" smtClean="0">
                <a:effectLst/>
              </a:rPr>
              <a:t>Joule</a:t>
            </a:r>
            <a:endParaRPr lang="es-CL" dirty="0"/>
          </a:p>
        </p:txBody>
      </p:sp>
      <p:sp>
        <p:nvSpPr>
          <p:cNvPr id="3" name="2 Marcador de contenido"/>
          <p:cNvSpPr>
            <a:spLocks noGrp="1"/>
          </p:cNvSpPr>
          <p:nvPr>
            <p:ph idx="1"/>
          </p:nvPr>
        </p:nvSpPr>
        <p:spPr/>
        <p:txBody>
          <a:bodyPr>
            <a:normAutofit/>
          </a:bodyPr>
          <a:lstStyle/>
          <a:p>
            <a:endParaRPr lang="es-CL" sz="1600" dirty="0" smtClean="0">
              <a:solidFill>
                <a:schemeClr val="tx1"/>
              </a:solidFill>
              <a:latin typeface="Arial" pitchFamily="34" charset="0"/>
              <a:cs typeface="Arial" pitchFamily="34" charset="0"/>
            </a:endParaRPr>
          </a:p>
          <a:p>
            <a:r>
              <a:rPr lang="es-CL" sz="1600" dirty="0" smtClean="0">
                <a:solidFill>
                  <a:schemeClr val="tx1"/>
                </a:solidFill>
                <a:latin typeface="Arial" pitchFamily="34" charset="0"/>
                <a:cs typeface="Arial" pitchFamily="34" charset="0"/>
              </a:rPr>
              <a:t>Joule </a:t>
            </a:r>
            <a:r>
              <a:rPr lang="es-CL" sz="1600" dirty="0">
                <a:solidFill>
                  <a:schemeClr val="tx1"/>
                </a:solidFill>
                <a:latin typeface="Arial" pitchFamily="34" charset="0"/>
                <a:cs typeface="Arial" pitchFamily="34" charset="0"/>
              </a:rPr>
              <a:t>ideó una </a:t>
            </a:r>
            <a:r>
              <a:rPr lang="es-CL" sz="1600" dirty="0" smtClean="0">
                <a:solidFill>
                  <a:schemeClr val="tx1"/>
                </a:solidFill>
                <a:latin typeface="Arial" pitchFamily="34" charset="0"/>
                <a:cs typeface="Arial" pitchFamily="34" charset="0"/>
              </a:rPr>
              <a:t>máquina </a:t>
            </a:r>
            <a:r>
              <a:rPr lang="es-CL" sz="1600" dirty="0">
                <a:solidFill>
                  <a:schemeClr val="tx1"/>
                </a:solidFill>
                <a:latin typeface="Arial" pitchFamily="34" charset="0"/>
                <a:cs typeface="Arial" pitchFamily="34" charset="0"/>
              </a:rPr>
              <a:t>conformada por una pesa unida a unas aspas por medio de un sistema de poleas, que se encuentran sumergidas en un recipiente de vidrio lleno de agua. Cuando se deja caer la pesa desde la posición A hasta B, tal y como se muestra en la figura, esta pierde su energía potencial invirtiéndose en girar las aspas dentro del líquido. La fricción de las aspas con el agua provoca un aumento de la temperatura del mismo. A partir de los resultados obtenidos con esta máquina se obtuvo la </a:t>
            </a:r>
            <a:r>
              <a:rPr lang="es-CL" sz="1600" dirty="0" smtClean="0">
                <a:solidFill>
                  <a:schemeClr val="tx1"/>
                </a:solidFill>
                <a:latin typeface="Arial" pitchFamily="34" charset="0"/>
                <a:cs typeface="Arial" pitchFamily="34" charset="0"/>
              </a:rPr>
              <a:t>equivalencia </a:t>
            </a:r>
            <a:r>
              <a:rPr lang="es-CL" sz="1600" dirty="0" smtClean="0">
                <a:solidFill>
                  <a:schemeClr val="tx1"/>
                </a:solidFill>
                <a:latin typeface="Arial" pitchFamily="34" charset="0"/>
                <a:cs typeface="Arial" pitchFamily="34" charset="0"/>
                <a:sym typeface="Wingdings" pitchFamily="2" charset="2"/>
              </a:rPr>
              <a:t></a:t>
            </a:r>
            <a:r>
              <a:rPr lang="es-CL" sz="1600" dirty="0">
                <a:solidFill>
                  <a:schemeClr val="tx1"/>
                </a:solidFill>
                <a:latin typeface="Arial" pitchFamily="34" charset="0"/>
                <a:cs typeface="Arial" pitchFamily="34" charset="0"/>
              </a:rPr>
              <a:t> </a:t>
            </a:r>
            <a:r>
              <a:rPr lang="es-CL" sz="1600" b="1" dirty="0">
                <a:solidFill>
                  <a:schemeClr val="tx1"/>
                </a:solidFill>
                <a:latin typeface="Arial" pitchFamily="34" charset="0"/>
                <a:cs typeface="Arial" pitchFamily="34" charset="0"/>
              </a:rPr>
              <a:t>1 cal = 4.184 J </a:t>
            </a:r>
            <a:r>
              <a:rPr lang="es-CL" sz="1600" dirty="0">
                <a:solidFill>
                  <a:schemeClr val="tx1"/>
                </a:solidFill>
                <a:latin typeface="Arial" pitchFamily="34" charset="0"/>
                <a:cs typeface="Arial" pitchFamily="34" charset="0"/>
              </a:rPr>
              <a:t>⇔ </a:t>
            </a:r>
            <a:r>
              <a:rPr lang="es-CL" sz="1600" b="1" dirty="0">
                <a:solidFill>
                  <a:schemeClr val="tx1"/>
                </a:solidFill>
                <a:latin typeface="Arial" pitchFamily="34" charset="0"/>
                <a:cs typeface="Arial" pitchFamily="34" charset="0"/>
              </a:rPr>
              <a:t>1 J = 0.24 cal</a:t>
            </a:r>
          </a:p>
          <a:p>
            <a:endParaRPr lang="es-CL" sz="1600" dirty="0">
              <a:solidFill>
                <a:schemeClr val="tx1"/>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645024"/>
            <a:ext cx="63246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39551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effectLst/>
              </a:rPr>
              <a:t>¿Qué estudia la termodinámica</a:t>
            </a:r>
            <a:r>
              <a:rPr lang="es-CL" dirty="0" smtClean="0">
                <a:effectLst/>
              </a:rPr>
              <a:t>?</a:t>
            </a:r>
            <a:endParaRPr lang="es-CL" dirty="0"/>
          </a:p>
        </p:txBody>
      </p:sp>
      <p:sp>
        <p:nvSpPr>
          <p:cNvPr id="3" name="2 Marcador de contenido"/>
          <p:cNvSpPr>
            <a:spLocks noGrp="1"/>
          </p:cNvSpPr>
          <p:nvPr>
            <p:ph idx="1"/>
          </p:nvPr>
        </p:nvSpPr>
        <p:spPr/>
        <p:txBody>
          <a:bodyPr>
            <a:normAutofit/>
          </a:bodyPr>
          <a:lstStyle/>
          <a:p>
            <a:r>
              <a:rPr lang="es-CL" sz="1600" dirty="0">
                <a:solidFill>
                  <a:schemeClr val="tx1"/>
                </a:solidFill>
                <a:latin typeface="Arial" pitchFamily="34" charset="0"/>
                <a:cs typeface="Arial" pitchFamily="34" charset="0"/>
              </a:rPr>
              <a:t>L</a:t>
            </a:r>
            <a:r>
              <a:rPr lang="es-CL" sz="1600" dirty="0" smtClean="0">
                <a:solidFill>
                  <a:schemeClr val="tx1"/>
                </a:solidFill>
                <a:latin typeface="Arial" pitchFamily="34" charset="0"/>
                <a:cs typeface="Arial" pitchFamily="34" charset="0"/>
              </a:rPr>
              <a:t>a</a:t>
            </a:r>
            <a:r>
              <a:rPr lang="es-CL" sz="1600" dirty="0">
                <a:solidFill>
                  <a:schemeClr val="tx1"/>
                </a:solidFill>
                <a:latin typeface="Arial" pitchFamily="34" charset="0"/>
                <a:cs typeface="Arial" pitchFamily="34" charset="0"/>
              </a:rPr>
              <a:t> termodinámica es la parte de la física que estudia las transferencias de </a:t>
            </a:r>
            <a:r>
              <a:rPr lang="es-CL" sz="1600" i="1" dirty="0">
                <a:solidFill>
                  <a:schemeClr val="tx1"/>
                </a:solidFill>
                <a:latin typeface="Arial" pitchFamily="34" charset="0"/>
                <a:cs typeface="Arial" pitchFamily="34" charset="0"/>
              </a:rPr>
              <a:t>calor</a:t>
            </a:r>
            <a:r>
              <a:rPr lang="es-CL" sz="1600" dirty="0">
                <a:solidFill>
                  <a:schemeClr val="tx1"/>
                </a:solidFill>
                <a:latin typeface="Arial" pitchFamily="34" charset="0"/>
                <a:cs typeface="Arial" pitchFamily="34" charset="0"/>
              </a:rPr>
              <a:t>, la conversión de la </a:t>
            </a:r>
            <a:r>
              <a:rPr lang="es-CL" sz="1600" i="1" dirty="0">
                <a:solidFill>
                  <a:schemeClr val="tx1"/>
                </a:solidFill>
                <a:latin typeface="Arial" pitchFamily="34" charset="0"/>
                <a:cs typeface="Arial" pitchFamily="34" charset="0"/>
              </a:rPr>
              <a:t>energía</a:t>
            </a:r>
            <a:r>
              <a:rPr lang="es-CL" sz="1600" dirty="0">
                <a:solidFill>
                  <a:schemeClr val="tx1"/>
                </a:solidFill>
                <a:latin typeface="Arial" pitchFamily="34" charset="0"/>
                <a:cs typeface="Arial" pitchFamily="34" charset="0"/>
              </a:rPr>
              <a:t> y la capacidad de los sistemas para producir </a:t>
            </a:r>
            <a:r>
              <a:rPr lang="es-CL" sz="1600" i="1" dirty="0">
                <a:solidFill>
                  <a:schemeClr val="tx1"/>
                </a:solidFill>
                <a:latin typeface="Arial" pitchFamily="34" charset="0"/>
                <a:cs typeface="Arial" pitchFamily="34" charset="0"/>
              </a:rPr>
              <a:t>trabajo</a:t>
            </a:r>
            <a:r>
              <a:rPr lang="es-CL" sz="1600" dirty="0">
                <a:solidFill>
                  <a:schemeClr val="tx1"/>
                </a:solidFill>
                <a:latin typeface="Arial" pitchFamily="34" charset="0"/>
                <a:cs typeface="Arial" pitchFamily="34" charset="0"/>
              </a:rPr>
              <a:t>. Las leyes de la termodinámica explican los comportamientos globales de los sistemas macroscópicos en situaciones de equilibrio</a:t>
            </a:r>
            <a:r>
              <a:rPr lang="es-CL" sz="1600" dirty="0" smtClean="0">
                <a:solidFill>
                  <a:schemeClr val="tx1"/>
                </a:solidFill>
                <a:latin typeface="Arial" pitchFamily="34" charset="0"/>
                <a:cs typeface="Arial" pitchFamily="34" charset="0"/>
              </a:rPr>
              <a:t>.</a:t>
            </a:r>
          </a:p>
          <a:p>
            <a:pPr marL="0" indent="0">
              <a:buNone/>
            </a:pPr>
            <a:r>
              <a:rPr lang="es-CL" sz="1600" dirty="0" smtClean="0">
                <a:solidFill>
                  <a:schemeClr val="tx1"/>
                </a:solidFill>
                <a:latin typeface="Arial" pitchFamily="34" charset="0"/>
                <a:cs typeface="Arial" pitchFamily="34" charset="0"/>
              </a:rPr>
              <a:t>Tiene </a:t>
            </a:r>
            <a:r>
              <a:rPr lang="es-CL" sz="1600" dirty="0">
                <a:solidFill>
                  <a:schemeClr val="tx1"/>
                </a:solidFill>
                <a:latin typeface="Arial" pitchFamily="34" charset="0"/>
                <a:cs typeface="Arial" pitchFamily="34" charset="0"/>
              </a:rPr>
              <a:t>las siguientes características</a:t>
            </a:r>
            <a:r>
              <a:rPr lang="es-CL" sz="1600" dirty="0" smtClean="0">
                <a:solidFill>
                  <a:schemeClr val="tx1"/>
                </a:solidFill>
                <a:latin typeface="Arial" pitchFamily="34" charset="0"/>
                <a:cs typeface="Arial" pitchFamily="34" charset="0"/>
              </a:rPr>
              <a:t>:</a:t>
            </a:r>
          </a:p>
          <a:p>
            <a:pPr>
              <a:buFont typeface="+mj-lt"/>
              <a:buAutoNum type="arabicPeriod"/>
            </a:pPr>
            <a:r>
              <a:rPr lang="es-CL" sz="1600" dirty="0">
                <a:solidFill>
                  <a:schemeClr val="tx1"/>
                </a:solidFill>
                <a:latin typeface="Arial" pitchFamily="34" charset="0"/>
                <a:cs typeface="Arial" pitchFamily="34" charset="0"/>
              </a:rPr>
              <a:t>S</a:t>
            </a:r>
            <a:r>
              <a:rPr lang="es-CL" sz="1600" dirty="0" smtClean="0">
                <a:solidFill>
                  <a:schemeClr val="tx1"/>
                </a:solidFill>
                <a:latin typeface="Arial" pitchFamily="34" charset="0"/>
                <a:cs typeface="Arial" pitchFamily="34" charset="0"/>
              </a:rPr>
              <a:t>e </a:t>
            </a:r>
            <a:r>
              <a:rPr lang="es-CL" sz="1600" dirty="0">
                <a:solidFill>
                  <a:schemeClr val="tx1"/>
                </a:solidFill>
                <a:latin typeface="Arial" pitchFamily="34" charset="0"/>
                <a:cs typeface="Arial" pitchFamily="34" charset="0"/>
              </a:rPr>
              <a:t>aplica al estudio de sistemas que contienen muchas partículas y no al estudio de moléculas, átomos o partículas subatómicas</a:t>
            </a:r>
          </a:p>
          <a:p>
            <a:pPr>
              <a:buFont typeface="+mj-lt"/>
              <a:buAutoNum type="arabicPeriod"/>
            </a:pPr>
            <a:r>
              <a:rPr lang="es-CL" sz="1600" dirty="0">
                <a:solidFill>
                  <a:schemeClr val="tx1"/>
                </a:solidFill>
                <a:latin typeface="Arial" pitchFamily="34" charset="0"/>
                <a:cs typeface="Arial" pitchFamily="34" charset="0"/>
              </a:rPr>
              <a:t>Estudia el sistema en situaciones de equilibrio, que son aquellas a las que sistema tiende a evolucionar y caracterizadas porque en ellas todas las propiedades del sistema quedan determinadas por factores intrínsecos y no por influencias externas previamente aplicadas</a:t>
            </a:r>
          </a:p>
          <a:p>
            <a:pPr>
              <a:buFont typeface="+mj-lt"/>
              <a:buAutoNum type="arabicPeriod"/>
            </a:pPr>
            <a:r>
              <a:rPr lang="es-CL" sz="1600" dirty="0">
                <a:solidFill>
                  <a:schemeClr val="tx1"/>
                </a:solidFill>
                <a:latin typeface="Arial" pitchFamily="34" charset="0"/>
                <a:cs typeface="Arial" pitchFamily="34" charset="0"/>
              </a:rPr>
              <a:t>Sus postulados son indemostrables, están basados en las experiencias y no en razonamientos teóricos</a:t>
            </a:r>
          </a:p>
          <a:p>
            <a:endParaRPr lang="es-CL"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9293378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effectLst/>
              </a:rPr>
              <a:t>Componentes de un sistema </a:t>
            </a:r>
            <a:r>
              <a:rPr lang="es-CL" dirty="0" smtClean="0">
                <a:effectLst/>
              </a:rPr>
              <a:t>termodinámico</a:t>
            </a:r>
            <a:endParaRPr lang="es-CL" dirty="0"/>
          </a:p>
        </p:txBody>
      </p:sp>
      <p:sp>
        <p:nvSpPr>
          <p:cNvPr id="3" name="2 Marcador de contenido"/>
          <p:cNvSpPr>
            <a:spLocks noGrp="1"/>
          </p:cNvSpPr>
          <p:nvPr>
            <p:ph idx="1"/>
          </p:nvPr>
        </p:nvSpPr>
        <p:spPr/>
        <p:txBody>
          <a:bodyPr/>
          <a:lstStyle/>
          <a:p>
            <a:r>
              <a:rPr lang="es-CL" sz="2000" b="1" dirty="0">
                <a:solidFill>
                  <a:schemeClr val="tx1"/>
                </a:solidFill>
                <a:latin typeface="Arial" pitchFamily="34" charset="0"/>
                <a:cs typeface="Arial" pitchFamily="34" charset="0"/>
              </a:rPr>
              <a:t>Sistema</a:t>
            </a:r>
          </a:p>
          <a:p>
            <a:r>
              <a:rPr lang="es-CL" sz="1600" dirty="0">
                <a:solidFill>
                  <a:schemeClr val="tx1"/>
                </a:solidFill>
                <a:latin typeface="Arial" pitchFamily="34" charset="0"/>
                <a:cs typeface="Arial" pitchFamily="34" charset="0"/>
              </a:rPr>
              <a:t>El sistema es la parte del universo que vamos a estudiar. Por ejemplo, un gas, nuestro cuerpo o la atmósfera son ejemplos de sistemas que podemos estudiar desde el punto de vista termodinámica</a:t>
            </a:r>
            <a:r>
              <a:rPr lang="es-CL" sz="1600" dirty="0" smtClean="0">
                <a:solidFill>
                  <a:schemeClr val="tx1"/>
                </a:solidFill>
                <a:latin typeface="Arial" pitchFamily="34" charset="0"/>
                <a:cs typeface="Arial" pitchFamily="34" charset="0"/>
              </a:rPr>
              <a:t>.</a:t>
            </a:r>
          </a:p>
          <a:p>
            <a:r>
              <a:rPr lang="es-CL" sz="1600" dirty="0" smtClean="0">
                <a:solidFill>
                  <a:schemeClr val="tx1"/>
                </a:solidFill>
                <a:latin typeface="Arial" pitchFamily="34" charset="0"/>
                <a:cs typeface="Arial" pitchFamily="34" charset="0"/>
              </a:rPr>
              <a:t>Los sistemas se clasifican en:</a:t>
            </a:r>
            <a:endParaRPr lang="es-CL" sz="1600" dirty="0">
              <a:solidFill>
                <a:schemeClr val="tx1"/>
              </a:solidFill>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34" y="3105150"/>
            <a:ext cx="48768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51817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effectLst/>
              </a:rPr>
              <a:t>Componentes de un sistema termodinámico</a:t>
            </a:r>
            <a:endParaRPr lang="es-CL" dirty="0"/>
          </a:p>
        </p:txBody>
      </p:sp>
      <p:sp>
        <p:nvSpPr>
          <p:cNvPr id="3" name="2 Marcador de contenido"/>
          <p:cNvSpPr>
            <a:spLocks noGrp="1"/>
          </p:cNvSpPr>
          <p:nvPr>
            <p:ph idx="1"/>
          </p:nvPr>
        </p:nvSpPr>
        <p:spPr/>
        <p:txBody>
          <a:bodyPr>
            <a:normAutofit/>
          </a:bodyPr>
          <a:lstStyle/>
          <a:p>
            <a:r>
              <a:rPr lang="es-CL" sz="2000" b="1" dirty="0">
                <a:solidFill>
                  <a:schemeClr val="tx1"/>
                </a:solidFill>
                <a:latin typeface="Arial" pitchFamily="34" charset="0"/>
                <a:cs typeface="Arial" pitchFamily="34" charset="0"/>
              </a:rPr>
              <a:t>Entorno o ambiente</a:t>
            </a:r>
          </a:p>
          <a:p>
            <a:r>
              <a:rPr lang="es-CL" sz="1600" dirty="0">
                <a:solidFill>
                  <a:schemeClr val="tx1"/>
                </a:solidFill>
                <a:latin typeface="Arial" pitchFamily="34" charset="0"/>
                <a:cs typeface="Arial" pitchFamily="34" charset="0"/>
              </a:rPr>
              <a:t>Todo aquello que no es sistema y que se sitúa alrededor de él, se denomina ambiente o entorno. Los sistemas interaccionan con el entorno transfiriendo masa, energía o las dos </a:t>
            </a:r>
            <a:r>
              <a:rPr lang="es-CL" sz="1600" dirty="0" smtClean="0">
                <a:solidFill>
                  <a:schemeClr val="tx1"/>
                </a:solidFill>
                <a:latin typeface="Arial" pitchFamily="34" charset="0"/>
                <a:cs typeface="Arial" pitchFamily="34" charset="0"/>
              </a:rPr>
              <a:t>cosas</a:t>
            </a:r>
            <a:r>
              <a:rPr lang="es-CL" sz="1600" dirty="0">
                <a:solidFill>
                  <a:schemeClr val="tx1"/>
                </a:solidFill>
                <a:latin typeface="Arial" pitchFamily="34" charset="0"/>
                <a:cs typeface="Arial" pitchFamily="34" charset="0"/>
              </a:rPr>
              <a:t>.</a:t>
            </a:r>
          </a:p>
          <a:p>
            <a:r>
              <a:rPr lang="es-CL" sz="2000" b="1" dirty="0">
                <a:solidFill>
                  <a:schemeClr val="tx1"/>
                </a:solidFill>
                <a:latin typeface="Arial" pitchFamily="34" charset="0"/>
                <a:cs typeface="Arial" pitchFamily="34" charset="0"/>
              </a:rPr>
              <a:t>Frontera o paredes del sistema</a:t>
            </a:r>
          </a:p>
          <a:p>
            <a:r>
              <a:rPr lang="es-CL" sz="1600" dirty="0">
                <a:solidFill>
                  <a:schemeClr val="tx1"/>
                </a:solidFill>
                <a:latin typeface="Arial" pitchFamily="34" charset="0"/>
                <a:cs typeface="Arial" pitchFamily="34" charset="0"/>
              </a:rPr>
              <a:t>A través de ellas se comunica el sistema con el entorno. </a:t>
            </a:r>
            <a:endParaRPr lang="es-CL" sz="1600" dirty="0" smtClean="0">
              <a:solidFill>
                <a:schemeClr val="tx1"/>
              </a:solidFill>
              <a:latin typeface="Arial" pitchFamily="34" charset="0"/>
              <a:cs typeface="Arial" pitchFamily="34" charset="0"/>
            </a:endParaRPr>
          </a:p>
          <a:p>
            <a:r>
              <a:rPr lang="es-CL" sz="1600" dirty="0" smtClean="0">
                <a:solidFill>
                  <a:schemeClr val="tx1"/>
                </a:solidFill>
                <a:latin typeface="Arial" pitchFamily="34" charset="0"/>
                <a:cs typeface="Arial" pitchFamily="34" charset="0"/>
              </a:rPr>
              <a:t> Existen </a:t>
            </a:r>
            <a:r>
              <a:rPr lang="es-CL" sz="1600" dirty="0">
                <a:solidFill>
                  <a:schemeClr val="tx1"/>
                </a:solidFill>
                <a:latin typeface="Arial" pitchFamily="34" charset="0"/>
                <a:cs typeface="Arial" pitchFamily="34" charset="0"/>
              </a:rPr>
              <a:t>los siguientes tipos:</a:t>
            </a:r>
          </a:p>
          <a:p>
            <a:r>
              <a:rPr lang="es-CL" sz="1600" b="1" dirty="0" smtClean="0">
                <a:solidFill>
                  <a:schemeClr val="tx1"/>
                </a:solidFill>
                <a:latin typeface="Arial" pitchFamily="34" charset="0"/>
                <a:cs typeface="Arial" pitchFamily="34" charset="0"/>
              </a:rPr>
              <a:t>   Fijas</a:t>
            </a:r>
            <a:r>
              <a:rPr lang="es-CL" sz="1600" b="1" dirty="0">
                <a:solidFill>
                  <a:schemeClr val="tx1"/>
                </a:solidFill>
                <a:latin typeface="Arial" pitchFamily="34" charset="0"/>
                <a:cs typeface="Arial" pitchFamily="34" charset="0"/>
              </a:rPr>
              <a:t>: </a:t>
            </a:r>
            <a:r>
              <a:rPr lang="es-CL" sz="1600" dirty="0">
                <a:solidFill>
                  <a:schemeClr val="tx1"/>
                </a:solidFill>
                <a:latin typeface="Arial" pitchFamily="34" charset="0"/>
                <a:cs typeface="Arial" pitchFamily="34" charset="0"/>
              </a:rPr>
              <a:t>Mantienen el volumen constante</a:t>
            </a:r>
          </a:p>
          <a:p>
            <a:r>
              <a:rPr lang="es-CL" sz="1600" b="1" dirty="0" smtClean="0">
                <a:solidFill>
                  <a:schemeClr val="tx1"/>
                </a:solidFill>
                <a:latin typeface="Arial" pitchFamily="34" charset="0"/>
                <a:cs typeface="Arial" pitchFamily="34" charset="0"/>
              </a:rPr>
              <a:t>   Móviles</a:t>
            </a:r>
            <a:r>
              <a:rPr lang="es-CL" sz="1600" b="1" dirty="0">
                <a:solidFill>
                  <a:schemeClr val="tx1"/>
                </a:solidFill>
                <a:latin typeface="Arial" pitchFamily="34" charset="0"/>
                <a:cs typeface="Arial" pitchFamily="34" charset="0"/>
              </a:rPr>
              <a:t>:</a:t>
            </a:r>
            <a:r>
              <a:rPr lang="es-CL" sz="1600" dirty="0">
                <a:solidFill>
                  <a:schemeClr val="tx1"/>
                </a:solidFill>
                <a:latin typeface="Arial" pitchFamily="34" charset="0"/>
                <a:cs typeface="Arial" pitchFamily="34" charset="0"/>
              </a:rPr>
              <a:t> El volumen es variable y depende de la presión en el lado del sistema y </a:t>
            </a:r>
            <a:r>
              <a:rPr lang="es-CL" sz="1600" dirty="0" smtClean="0">
                <a:solidFill>
                  <a:schemeClr val="tx1"/>
                </a:solidFill>
                <a:latin typeface="Arial" pitchFamily="34" charset="0"/>
                <a:cs typeface="Arial" pitchFamily="34" charset="0"/>
              </a:rPr>
              <a:t>                .                 de </a:t>
            </a:r>
            <a:r>
              <a:rPr lang="es-CL" sz="1600" dirty="0">
                <a:solidFill>
                  <a:schemeClr val="tx1"/>
                </a:solidFill>
                <a:latin typeface="Arial" pitchFamily="34" charset="0"/>
                <a:cs typeface="Arial" pitchFamily="34" charset="0"/>
              </a:rPr>
              <a:t>la del entorno</a:t>
            </a:r>
          </a:p>
          <a:p>
            <a:r>
              <a:rPr lang="es-CL" sz="1600" b="1" dirty="0" smtClean="0">
                <a:solidFill>
                  <a:schemeClr val="tx1"/>
                </a:solidFill>
                <a:latin typeface="Arial" pitchFamily="34" charset="0"/>
                <a:cs typeface="Arial" pitchFamily="34" charset="0"/>
              </a:rPr>
              <a:t>   Conductoras </a:t>
            </a:r>
            <a:r>
              <a:rPr lang="es-CL" sz="1600" b="1" dirty="0">
                <a:solidFill>
                  <a:schemeClr val="tx1"/>
                </a:solidFill>
                <a:latin typeface="Arial" pitchFamily="34" charset="0"/>
                <a:cs typeface="Arial" pitchFamily="34" charset="0"/>
              </a:rPr>
              <a:t>o </a:t>
            </a:r>
            <a:r>
              <a:rPr lang="es-CL" sz="1600" b="1" dirty="0" smtClean="0">
                <a:solidFill>
                  <a:schemeClr val="tx1"/>
                </a:solidFill>
                <a:latin typeface="Arial" pitchFamily="34" charset="0"/>
                <a:cs typeface="Arial" pitchFamily="34" charset="0"/>
              </a:rPr>
              <a:t>diatérmanas</a:t>
            </a:r>
            <a:r>
              <a:rPr lang="es-CL" sz="1600" b="1" dirty="0">
                <a:solidFill>
                  <a:schemeClr val="tx1"/>
                </a:solidFill>
                <a:latin typeface="Arial" pitchFamily="34" charset="0"/>
                <a:cs typeface="Arial" pitchFamily="34" charset="0"/>
              </a:rPr>
              <a:t>:</a:t>
            </a:r>
            <a:r>
              <a:rPr lang="es-CL" sz="1600" dirty="0" smtClean="0">
                <a:solidFill>
                  <a:schemeClr val="tx1"/>
                </a:solidFill>
                <a:latin typeface="Arial" pitchFamily="34" charset="0"/>
                <a:cs typeface="Arial" pitchFamily="34" charset="0"/>
              </a:rPr>
              <a:t> </a:t>
            </a:r>
            <a:r>
              <a:rPr lang="es-CL" sz="1600" dirty="0">
                <a:solidFill>
                  <a:schemeClr val="tx1"/>
                </a:solidFill>
                <a:latin typeface="Arial" pitchFamily="34" charset="0"/>
                <a:cs typeface="Arial" pitchFamily="34" charset="0"/>
              </a:rPr>
              <a:t>Al conducir calor permiten que la temperatura a </a:t>
            </a:r>
            <a:r>
              <a:rPr lang="es-CL" sz="1600" dirty="0" smtClean="0">
                <a:solidFill>
                  <a:schemeClr val="tx1"/>
                </a:solidFill>
                <a:latin typeface="Arial" pitchFamily="34" charset="0"/>
                <a:cs typeface="Arial" pitchFamily="34" charset="0"/>
              </a:rPr>
              <a:t>   .    .                                                   ambos </a:t>
            </a:r>
            <a:r>
              <a:rPr lang="es-CL" sz="1600" dirty="0">
                <a:solidFill>
                  <a:schemeClr val="tx1"/>
                </a:solidFill>
                <a:latin typeface="Arial" pitchFamily="34" charset="0"/>
                <a:cs typeface="Arial" pitchFamily="34" charset="0"/>
              </a:rPr>
              <a:t>lados de la misma sea igual</a:t>
            </a:r>
          </a:p>
          <a:p>
            <a:r>
              <a:rPr lang="es-CL" sz="1600" b="1" dirty="0" smtClean="0">
                <a:solidFill>
                  <a:schemeClr val="tx1"/>
                </a:solidFill>
                <a:latin typeface="Arial" pitchFamily="34" charset="0"/>
                <a:cs typeface="Arial" pitchFamily="34" charset="0"/>
              </a:rPr>
              <a:t>   Adiabáticas</a:t>
            </a:r>
            <a:r>
              <a:rPr lang="es-CL" sz="1600" b="1" dirty="0">
                <a:solidFill>
                  <a:schemeClr val="tx1"/>
                </a:solidFill>
                <a:latin typeface="Arial" pitchFamily="34" charset="0"/>
                <a:cs typeface="Arial" pitchFamily="34" charset="0"/>
              </a:rPr>
              <a:t>: </a:t>
            </a:r>
            <a:r>
              <a:rPr lang="es-CL" sz="1600" dirty="0">
                <a:solidFill>
                  <a:schemeClr val="tx1"/>
                </a:solidFill>
                <a:latin typeface="Arial" pitchFamily="34" charset="0"/>
                <a:cs typeface="Arial" pitchFamily="34" charset="0"/>
              </a:rPr>
              <a:t>No conducen calor. Son los aislantes térmicos</a:t>
            </a:r>
          </a:p>
          <a:p>
            <a:endParaRPr lang="es-CL" dirty="0"/>
          </a:p>
        </p:txBody>
      </p:sp>
    </p:spTree>
    <p:extLst>
      <p:ext uri="{BB962C8B-B14F-4D97-AF65-F5344CB8AC3E}">
        <p14:creationId xmlns:p14="http://schemas.microsoft.com/office/powerpoint/2010/main" val="200789962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effectLst/>
              </a:rPr>
              <a:t>Variables y ecuación de </a:t>
            </a:r>
            <a:r>
              <a:rPr lang="es-CL" dirty="0" smtClean="0">
                <a:effectLst/>
              </a:rPr>
              <a:t>estado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0" y="1412776"/>
                <a:ext cx="9144000" cy="5445224"/>
              </a:xfrm>
            </p:spPr>
            <p:txBody>
              <a:bodyPr>
                <a:normAutofit/>
              </a:bodyPr>
              <a:lstStyle/>
              <a:p>
                <a:r>
                  <a:rPr lang="es-CL" sz="1600" dirty="0" smtClean="0">
                    <a:solidFill>
                      <a:schemeClr val="tx1"/>
                    </a:solidFill>
                    <a:latin typeface="Arial" pitchFamily="34" charset="0"/>
                    <a:cs typeface="Arial" pitchFamily="34" charset="0"/>
                  </a:rPr>
                  <a:t>Las variables de estado son el conjunto de valores que adoptan ciertas variables físicas y químicas, </a:t>
                </a:r>
                <a:r>
                  <a:rPr lang="es-CL" sz="1600" dirty="0">
                    <a:solidFill>
                      <a:schemeClr val="tx1"/>
                    </a:solidFill>
                    <a:latin typeface="Arial" pitchFamily="34" charset="0"/>
                    <a:cs typeface="Arial" pitchFamily="34" charset="0"/>
                  </a:rPr>
                  <a:t>que nos permiten caracterizar el sistema. A las variables de estado también se las llama funciones de estado. No todos los sistemas termodinámicos tienen el mismo conjunto de variables de estado. En el caso de los gases son:</a:t>
                </a:r>
              </a:p>
              <a:p>
                <a:r>
                  <a:rPr lang="es-CL" sz="1600" dirty="0" smtClean="0">
                    <a:solidFill>
                      <a:schemeClr val="tx1"/>
                    </a:solidFill>
                    <a:latin typeface="Arial" pitchFamily="34" charset="0"/>
                    <a:cs typeface="Arial" pitchFamily="34" charset="0"/>
                  </a:rPr>
                  <a:t>Presión</a:t>
                </a:r>
                <a:endParaRPr lang="es-CL" sz="1600" dirty="0">
                  <a:solidFill>
                    <a:schemeClr val="tx1"/>
                  </a:solidFill>
                  <a:latin typeface="Arial" pitchFamily="34" charset="0"/>
                  <a:cs typeface="Arial" pitchFamily="34" charset="0"/>
                </a:endParaRPr>
              </a:p>
              <a:p>
                <a:r>
                  <a:rPr lang="es-CL" sz="1600" dirty="0" smtClean="0">
                    <a:solidFill>
                      <a:schemeClr val="tx1"/>
                    </a:solidFill>
                    <a:latin typeface="Arial" pitchFamily="34" charset="0"/>
                    <a:cs typeface="Arial" pitchFamily="34" charset="0"/>
                  </a:rPr>
                  <a:t>Volumen</a:t>
                </a:r>
                <a:endParaRPr lang="es-CL" sz="1600" dirty="0">
                  <a:solidFill>
                    <a:schemeClr val="tx1"/>
                  </a:solidFill>
                  <a:latin typeface="Arial" pitchFamily="34" charset="0"/>
                  <a:cs typeface="Arial" pitchFamily="34" charset="0"/>
                </a:endParaRPr>
              </a:p>
              <a:p>
                <a:r>
                  <a:rPr lang="es-CL" sz="1600" dirty="0" smtClean="0">
                    <a:solidFill>
                      <a:schemeClr val="tx1"/>
                    </a:solidFill>
                    <a:latin typeface="Arial" pitchFamily="34" charset="0"/>
                    <a:cs typeface="Arial" pitchFamily="34" charset="0"/>
                  </a:rPr>
                  <a:t>Masa</a:t>
                </a:r>
                <a:endParaRPr lang="es-CL" sz="1600" dirty="0">
                  <a:solidFill>
                    <a:schemeClr val="tx1"/>
                  </a:solidFill>
                  <a:latin typeface="Arial" pitchFamily="34" charset="0"/>
                  <a:cs typeface="Arial" pitchFamily="34" charset="0"/>
                </a:endParaRPr>
              </a:p>
              <a:p>
                <a:r>
                  <a:rPr lang="es-CL" sz="1600" dirty="0" smtClean="0">
                    <a:solidFill>
                      <a:schemeClr val="tx1"/>
                    </a:solidFill>
                    <a:latin typeface="Arial" pitchFamily="34" charset="0"/>
                    <a:cs typeface="Arial" pitchFamily="34" charset="0"/>
                  </a:rPr>
                  <a:t>Temperatura</a:t>
                </a:r>
                <a:endParaRPr lang="es-CL" sz="1600" dirty="0">
                  <a:solidFill>
                    <a:schemeClr val="tx1"/>
                  </a:solidFill>
                  <a:latin typeface="Arial" pitchFamily="34" charset="0"/>
                  <a:cs typeface="Arial" pitchFamily="34" charset="0"/>
                </a:endParaRPr>
              </a:p>
              <a:p>
                <a:r>
                  <a:rPr lang="es-CL" sz="1600" dirty="0">
                    <a:solidFill>
                      <a:schemeClr val="tx1"/>
                    </a:solidFill>
                    <a:latin typeface="Arial" pitchFamily="34" charset="0"/>
                    <a:cs typeface="Arial" pitchFamily="34" charset="0"/>
                  </a:rPr>
                  <a:t>Las variables de estado de una sustancia se relacionan a través de una ecuación de estado propia de la sustancia de manera que, estableciendo un valor a varias de ellas, quedan determinadas el resto. Por ejemplo, se comprueba experimentalmente que si establecemos  el volumen y la temperatura de una determinada cantidad de un gas, su presión no se puede </a:t>
                </a:r>
                <a:r>
                  <a:rPr lang="es-CL" sz="1600" dirty="0" smtClean="0">
                    <a:solidFill>
                      <a:schemeClr val="tx1"/>
                    </a:solidFill>
                    <a:latin typeface="Arial" pitchFamily="34" charset="0"/>
                    <a:cs typeface="Arial" pitchFamily="34" charset="0"/>
                  </a:rPr>
                  <a:t>modificar.</a:t>
                </a:r>
              </a:p>
              <a:p>
                <a:r>
                  <a:rPr lang="es-CL" sz="1600" dirty="0">
                    <a:solidFill>
                      <a:schemeClr val="tx1"/>
                    </a:solidFill>
                    <a:latin typeface="Arial" pitchFamily="34" charset="0"/>
                    <a:cs typeface="Arial" pitchFamily="34" charset="0"/>
                  </a:rPr>
                  <a:t>La ecuación de estado de los gases ideales sigue la expresión:</a:t>
                </a:r>
              </a:p>
              <a:p>
                <a:pPr marL="0" indent="0">
                  <a:buNone/>
                </a:pPr>
                <a14:m>
                  <m:oMathPara xmlns:m="http://schemas.openxmlformats.org/officeDocument/2006/math">
                    <m:oMathParaPr>
                      <m:jc m:val="centerGroup"/>
                    </m:oMathParaPr>
                    <m:oMath xmlns:m="http://schemas.openxmlformats.org/officeDocument/2006/math">
                      <m:r>
                        <a:rPr lang="es-CL" sz="2200" b="1" i="1" smtClean="0">
                          <a:solidFill>
                            <a:schemeClr val="tx1"/>
                          </a:solidFill>
                          <a:latin typeface="Cambria Math"/>
                          <a:ea typeface="Cambria Math"/>
                        </a:rPr>
                        <m:t>𝒑</m:t>
                      </m:r>
                      <m:r>
                        <a:rPr lang="es-CL" sz="2200" b="1" i="1">
                          <a:solidFill>
                            <a:schemeClr val="tx1"/>
                          </a:solidFill>
                          <a:latin typeface="Cambria Math"/>
                          <a:ea typeface="Cambria Math"/>
                        </a:rPr>
                        <m:t>∙</m:t>
                      </m:r>
                      <m:r>
                        <a:rPr lang="es-CL" sz="2200" b="1" i="1" smtClean="0">
                          <a:solidFill>
                            <a:schemeClr val="tx1"/>
                          </a:solidFill>
                          <a:latin typeface="Cambria Math"/>
                          <a:ea typeface="Cambria Math"/>
                        </a:rPr>
                        <m:t>𝑽</m:t>
                      </m:r>
                      <m:r>
                        <a:rPr lang="es-CL" sz="2200" b="1" i="1" smtClean="0">
                          <a:solidFill>
                            <a:schemeClr val="tx1"/>
                          </a:solidFill>
                          <a:latin typeface="Cambria Math"/>
                          <a:ea typeface="Cambria Math"/>
                        </a:rPr>
                        <m:t>=</m:t>
                      </m:r>
                      <m:r>
                        <a:rPr lang="es-CL" sz="2200" b="1" i="1" smtClean="0">
                          <a:solidFill>
                            <a:schemeClr val="tx1"/>
                          </a:solidFill>
                          <a:latin typeface="Cambria Math"/>
                          <a:ea typeface="Cambria Math"/>
                        </a:rPr>
                        <m:t>𝒏</m:t>
                      </m:r>
                      <m:r>
                        <a:rPr lang="es-CL" sz="2200" b="1" i="1" smtClean="0">
                          <a:solidFill>
                            <a:schemeClr val="tx1"/>
                          </a:solidFill>
                          <a:latin typeface="Cambria Math"/>
                          <a:ea typeface="Cambria Math"/>
                        </a:rPr>
                        <m:t>∙</m:t>
                      </m:r>
                      <m:r>
                        <a:rPr lang="es-CL" sz="2200" b="1" i="1" smtClean="0">
                          <a:solidFill>
                            <a:schemeClr val="tx1"/>
                          </a:solidFill>
                          <a:latin typeface="Cambria Math"/>
                          <a:ea typeface="Cambria Math"/>
                        </a:rPr>
                        <m:t>𝑹</m:t>
                      </m:r>
                      <m:r>
                        <a:rPr lang="es-CL" sz="2200" b="1" i="1" smtClean="0">
                          <a:solidFill>
                            <a:schemeClr val="tx1"/>
                          </a:solidFill>
                          <a:latin typeface="Cambria Math"/>
                          <a:ea typeface="Cambria Math"/>
                        </a:rPr>
                        <m:t>∙</m:t>
                      </m:r>
                      <m:r>
                        <a:rPr lang="es-CL" sz="2200" b="1" i="1" smtClean="0">
                          <a:solidFill>
                            <a:schemeClr val="tx1"/>
                          </a:solidFill>
                          <a:latin typeface="Cambria Math"/>
                          <a:ea typeface="Cambria Math"/>
                        </a:rPr>
                        <m:t>𝑻</m:t>
                      </m:r>
                    </m:oMath>
                  </m:oMathPara>
                </a14:m>
                <a:endParaRPr lang="es-CL" sz="1800"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0" y="1412776"/>
                <a:ext cx="9144000" cy="5445224"/>
              </a:xfrm>
              <a:blipFill rotWithShape="1">
                <a:blip r:embed="rId2"/>
                <a:stretch>
                  <a:fillRect l="-200" t="-336" r="-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3 CuadroTexto"/>
              <p:cNvSpPr txBox="1"/>
              <p:nvPr/>
            </p:nvSpPr>
            <p:spPr>
              <a:xfrm>
                <a:off x="1023527" y="5600640"/>
                <a:ext cx="7191834" cy="1606017"/>
              </a:xfrm>
              <a:prstGeom prst="rect">
                <a:avLst/>
              </a:prstGeom>
              <a:solidFill>
                <a:schemeClr val="accent5">
                  <a:lumMod val="40000"/>
                  <a:lumOff val="60000"/>
                </a:schemeClr>
              </a:solidFill>
            </p:spPr>
            <p:txBody>
              <a:bodyPr wrap="square" numCol="2" rtlCol="0">
                <a:spAutoFit/>
              </a:bodyPr>
              <a:lstStyle/>
              <a:p>
                <a:r>
                  <a:rPr lang="es-CL" sz="1600" b="1" dirty="0" smtClean="0"/>
                  <a:t>P=Presión </a:t>
                </a:r>
                <a:r>
                  <a:rPr lang="es-CL" sz="1600" b="1" dirty="0"/>
                  <a:t>(atm</a:t>
                </a:r>
                <a:r>
                  <a:rPr lang="es-CL" sz="1600" b="1" dirty="0" smtClean="0"/>
                  <a:t>; pa)</a:t>
                </a:r>
                <a:endParaRPr lang="es-CL" sz="1600" b="1" dirty="0"/>
              </a:p>
              <a:p>
                <a:r>
                  <a:rPr lang="es-CL" sz="1600" b="1" dirty="0"/>
                  <a:t>V= Volumen (</a:t>
                </a:r>
                <a14:m>
                  <m:oMath xmlns:m="http://schemas.openxmlformats.org/officeDocument/2006/math">
                    <m:sSup>
                      <m:sSupPr>
                        <m:ctrlPr>
                          <a:rPr lang="es-CL" sz="1600" b="1" i="1">
                            <a:latin typeface="Cambria Math" panose="02040503050406030204" pitchFamily="18" charset="0"/>
                          </a:rPr>
                        </m:ctrlPr>
                      </m:sSupPr>
                      <m:e>
                        <m:r>
                          <a:rPr lang="es-CL" sz="1600" b="1" i="1">
                            <a:latin typeface="Cambria Math"/>
                          </a:rPr>
                          <m:t>𝒎</m:t>
                        </m:r>
                      </m:e>
                      <m:sup>
                        <m:r>
                          <a:rPr lang="es-CL" sz="1600" b="1" i="1">
                            <a:latin typeface="Cambria Math"/>
                          </a:rPr>
                          <m:t>𝟑</m:t>
                        </m:r>
                      </m:sup>
                    </m:sSup>
                    <m:r>
                      <a:rPr lang="es-CL" sz="1600" b="1" i="1">
                        <a:latin typeface="Cambria Math"/>
                      </a:rPr>
                      <m:t>;</m:t>
                    </m:r>
                    <m:r>
                      <a:rPr lang="es-CL" sz="1600" b="1" i="1">
                        <a:latin typeface="Cambria Math"/>
                      </a:rPr>
                      <m:t>𝑳𝒊𝒕𝒓𝒐𝒔</m:t>
                    </m:r>
                    <m:r>
                      <a:rPr lang="es-CL" sz="1600" b="1" i="1">
                        <a:latin typeface="Cambria Math"/>
                      </a:rPr>
                      <m:t>)</m:t>
                    </m:r>
                  </m:oMath>
                </a14:m>
                <a:endParaRPr lang="es-CL" sz="1600" b="1" dirty="0"/>
              </a:p>
              <a:p>
                <a:r>
                  <a:rPr lang="es-CL" sz="1600" b="1" dirty="0"/>
                  <a:t>N= Numero de moles (mol</a:t>
                </a:r>
                <a:r>
                  <a:rPr lang="es-CL" sz="1600" b="1" dirty="0" smtClean="0"/>
                  <a:t>)</a:t>
                </a:r>
              </a:p>
              <a:p>
                <a:endParaRPr lang="es-CL" sz="1600" b="1" dirty="0"/>
              </a:p>
              <a:p>
                <a:endParaRPr lang="es-CL" sz="1600" b="1" dirty="0" smtClean="0"/>
              </a:p>
              <a:p>
                <a:endParaRPr lang="es-CL" sz="1600" b="1" dirty="0"/>
              </a:p>
              <a:p>
                <a:r>
                  <a:rPr lang="es-CL" sz="1600" b="1" dirty="0"/>
                  <a:t>R= </a:t>
                </a:r>
                <a:r>
                  <a:rPr lang="es-CL" sz="1600" b="1" dirty="0" smtClean="0"/>
                  <a:t>cte. </a:t>
                </a:r>
                <a:r>
                  <a:rPr lang="es-CL" sz="1600" b="1" dirty="0"/>
                  <a:t>universal de gases (</a:t>
                </a:r>
                <a:r>
                  <a:rPr lang="es-CL" sz="1600" b="1" i="1" dirty="0"/>
                  <a:t>J / mol·K)</a:t>
                </a:r>
              </a:p>
              <a:p>
                <a:r>
                  <a:rPr lang="es-CL" sz="1600" b="1" i="1" dirty="0"/>
                  <a:t>T= Temperatura (Kelvin</a:t>
                </a:r>
                <a:r>
                  <a:rPr lang="es-CL" sz="1600" b="1" i="1" dirty="0" smtClean="0"/>
                  <a:t>; Celsius</a:t>
                </a:r>
                <a:r>
                  <a:rPr lang="es-CL" sz="1600" b="1" i="1" dirty="0"/>
                  <a:t>)</a:t>
                </a:r>
                <a:endParaRPr lang="es-CL" dirty="0"/>
              </a:p>
              <a:p>
                <a:endParaRPr lang="es-CL" dirty="0"/>
              </a:p>
            </p:txBody>
          </p:sp>
        </mc:Choice>
        <mc:Fallback xmlns="">
          <p:sp>
            <p:nvSpPr>
              <p:cNvPr id="4" name="3 CuadroTexto"/>
              <p:cNvSpPr txBox="1">
                <a:spLocks noRot="1" noChangeAspect="1" noMove="1" noResize="1" noEditPoints="1" noAdjustHandles="1" noChangeArrowheads="1" noChangeShapeType="1" noTextEdit="1"/>
              </p:cNvSpPr>
              <p:nvPr/>
            </p:nvSpPr>
            <p:spPr>
              <a:xfrm>
                <a:off x="1023527" y="5600640"/>
                <a:ext cx="7191834" cy="1606017"/>
              </a:xfrm>
              <a:prstGeom prst="rect">
                <a:avLst/>
              </a:prstGeom>
              <a:blipFill rotWithShape="1">
                <a:blip r:embed="rId3"/>
                <a:stretch>
                  <a:fillRect l="-508" t="-1141"/>
                </a:stretch>
              </a:blipFill>
            </p:spPr>
            <p:txBody>
              <a:bodyPr/>
              <a:lstStyle/>
              <a:p>
                <a:r>
                  <a:rPr lang="es-CL">
                    <a:noFill/>
                  </a:rPr>
                  <a:t> </a:t>
                </a:r>
              </a:p>
            </p:txBody>
          </p:sp>
        </mc:Fallback>
      </mc:AlternateContent>
    </p:spTree>
    <p:extLst>
      <p:ext uri="{BB962C8B-B14F-4D97-AF65-F5344CB8AC3E}">
        <p14:creationId xmlns:p14="http://schemas.microsoft.com/office/powerpoint/2010/main" val="409335216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966</TotalTime>
  <Words>1685</Words>
  <Application>Microsoft Office PowerPoint</Application>
  <PresentationFormat>Presentación en pantalla (4:3)</PresentationFormat>
  <Paragraphs>201</Paragraphs>
  <Slides>46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46</vt:i4>
      </vt:variant>
    </vt:vector>
  </HeadingPairs>
  <TitlesOfParts>
    <vt:vector size="55" baseType="lpstr">
      <vt:lpstr>Arial</vt:lpstr>
      <vt:lpstr>Cambria Math</vt:lpstr>
      <vt:lpstr>Castellar</vt:lpstr>
      <vt:lpstr>Century Gothic</vt:lpstr>
      <vt:lpstr>Courier New</vt:lpstr>
      <vt:lpstr>Lato</vt:lpstr>
      <vt:lpstr>Palatino Linotype</vt:lpstr>
      <vt:lpstr>Wingdings</vt:lpstr>
      <vt:lpstr>Ejecutivo</vt:lpstr>
      <vt:lpstr>Presentación de PowerPoint</vt:lpstr>
      <vt:lpstr>Presentación de PowerPoint</vt:lpstr>
      <vt:lpstr>¿Qué es la Termodinámica?</vt:lpstr>
      <vt:lpstr>Relación entre trabajo y calor</vt:lpstr>
      <vt:lpstr>Experimento de Joule</vt:lpstr>
      <vt:lpstr>¿Qué estudia la termodinámica?</vt:lpstr>
      <vt:lpstr>Componentes de un sistema termodinámico</vt:lpstr>
      <vt:lpstr>Componentes de un sistema termodinámico</vt:lpstr>
      <vt:lpstr>Variables y ecuación de estado</vt:lpstr>
      <vt:lpstr>Criterio de signos en termodinámica</vt:lpstr>
      <vt:lpstr>Criterio de signos en termodinámica</vt:lpstr>
      <vt:lpstr>Leyes de la termodinámica</vt:lpstr>
      <vt:lpstr>Leyes de la termodinámica</vt:lpstr>
      <vt:lpstr>Leyes de la termodinámica</vt:lpstr>
      <vt:lpstr>Leyes de la termodinámica</vt:lpstr>
      <vt:lpstr>Leyes de la termodinámica</vt:lpstr>
      <vt:lpstr>Leyes de la termodinámica</vt:lpstr>
      <vt:lpstr>Leyes de la termodinámica</vt:lpstr>
      <vt:lpstr>La segunda ley de la termodinámica</vt:lpstr>
      <vt:lpstr>Presentación de PowerPoint</vt:lpstr>
      <vt:lpstr>Presentación de PowerPoint</vt:lpstr>
      <vt:lpstr>Modelo matemático</vt:lpstr>
      <vt:lpstr>Masa molecular, cte. R y densidad de algunos gases</vt:lpstr>
      <vt:lpstr>Masa molecular, cte. R y densidad de algunos gases</vt:lpstr>
      <vt:lpstr>Cambio reversible</vt:lpstr>
      <vt:lpstr>Presentación de PowerPoint</vt:lpstr>
      <vt:lpstr>Otra definición de entropía</vt:lpstr>
      <vt:lpstr>La entropía es una medida del desorden</vt:lpstr>
      <vt:lpstr>Presentación de PowerPoint</vt:lpstr>
      <vt:lpstr>El estado mas probable</vt:lpstr>
      <vt:lpstr>Presentación de PowerPoint</vt:lpstr>
      <vt:lpstr>Presentación de PowerPoint</vt:lpstr>
      <vt:lpstr>Presentación de PowerPoint</vt:lpstr>
      <vt:lpstr>Resumiendo </vt:lpstr>
      <vt:lpstr>Presentación de PowerPoint</vt:lpstr>
      <vt:lpstr>Problemas de aplicación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patingo</dc:creator>
  <cp:lastModifiedBy>Montoya</cp:lastModifiedBy>
  <cp:revision>105</cp:revision>
  <dcterms:created xsi:type="dcterms:W3CDTF">2017-10-24T20:50:47Z</dcterms:created>
  <dcterms:modified xsi:type="dcterms:W3CDTF">2017-11-29T12:04:45Z</dcterms:modified>
</cp:coreProperties>
</file>